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78"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7884065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50" dirty="0">
                <a:solidFill>
                  <a:srgbClr val="333333"/>
                </a:solidFill>
                <a:highlight>
                  <a:srgbClr val="FFFFFF"/>
                </a:highlight>
              </a:rPr>
              <a:t>Bootstrap adalah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Defining Attributes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a:spcBef>
                <a:spcPts val="0"/>
              </a:spcBef>
              <a:buNone/>
            </a:pPr>
            <a:r>
              <a:rPr lang="en">
                <a:solidFill>
                  <a:schemeClr val="dk2"/>
                </a:solidFill>
              </a:rPr>
              <a:t>DAY 2 - Getting Started</a:t>
            </a:r>
          </a:p>
        </p:txBody>
      </p:sp>
      <p:sp>
        <p:nvSpPr>
          <p:cNvPr id="86" name="Shape 86"/>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a:spcBef>
                <a:spcPts val="0"/>
              </a:spcBef>
              <a:buNone/>
            </a:pPr>
            <a:r>
              <a:rPr lang="en">
                <a:solidFill>
                  <a:srgbClr val="000000"/>
                </a:solidFill>
              </a:rPr>
              <a:t>Yii2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31590"/>
            <a:ext cx="4464496" cy="293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520" y="221908"/>
            <a:ext cx="8892480" cy="523220"/>
          </a:xfrm>
          <a:prstGeom prst="rect">
            <a:avLst/>
          </a:prstGeom>
          <a:noFill/>
        </p:spPr>
        <p:txBody>
          <a:bodyPr wrap="square" rtlCol="0">
            <a:spAutoFit/>
          </a:bodyPr>
          <a:lstStyle/>
          <a:p>
            <a:endParaRPr lang="ms-MY" dirty="0" smtClean="0"/>
          </a:p>
          <a:p>
            <a:r>
              <a:rPr lang="ms-MY" dirty="0" smtClean="0">
                <a:solidFill>
                  <a:schemeClr val="bg1"/>
                </a:solidFill>
              </a:rPr>
              <a:t>Open -&gt; Heidi SQL -&gt; new </a:t>
            </a:r>
            <a:r>
              <a:rPr lang="ms-MY" dirty="0" smtClean="0">
                <a:solidFill>
                  <a:schemeClr val="bg1"/>
                </a:solidFill>
                <a:sym typeface="Wingdings" pitchFamily="2" charset="2"/>
              </a:rPr>
              <a:t> letak nama file mysql  right click kat root  creat new database</a:t>
            </a:r>
            <a:endParaRPr lang="ms-MY" dirty="0">
              <a:solidFill>
                <a:schemeClr val="bg1"/>
              </a:solidFill>
            </a:endParaRPr>
          </a:p>
        </p:txBody>
      </p:sp>
    </p:spTree>
    <p:extLst>
      <p:ext uri="{BB962C8B-B14F-4D97-AF65-F5344CB8AC3E}">
        <p14:creationId xmlns:p14="http://schemas.microsoft.com/office/powerpoint/2010/main" val="380744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Configure Database Connection</a:t>
            </a:r>
          </a:p>
        </p:txBody>
      </p:sp>
      <p:sp>
        <p:nvSpPr>
          <p:cNvPr id="153" name="Shape 153"/>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buAutoNum type="arabicParenR"/>
            </a:pPr>
            <a:r>
              <a:rPr lang="en" dirty="0"/>
              <a:t>Open </a:t>
            </a:r>
            <a:r>
              <a:rPr lang="en" b="1" dirty="0"/>
              <a:t>db.php</a:t>
            </a:r>
            <a:r>
              <a:rPr lang="en" dirty="0"/>
              <a:t> inside config </a:t>
            </a:r>
            <a:r>
              <a:rPr lang="en" dirty="0" smtClean="0"/>
              <a:t>folder </a:t>
            </a:r>
            <a:r>
              <a:rPr lang="en" dirty="0" smtClean="0">
                <a:solidFill>
                  <a:schemeClr val="accent6"/>
                </a:solidFill>
              </a:rPr>
              <a:t>(dlm subline)</a:t>
            </a:r>
            <a:endParaRPr lang="en" dirty="0">
              <a:solidFill>
                <a:schemeClr val="accent6"/>
              </a:solidFill>
            </a:endParaRPr>
          </a:p>
          <a:p>
            <a:pPr marL="457200" lvl="0" indent="-228600" rtl="0">
              <a:spcBef>
                <a:spcPts val="0"/>
              </a:spcBef>
              <a:buAutoNum type="arabicParenR"/>
            </a:pPr>
            <a:r>
              <a:rPr lang="en" dirty="0"/>
              <a:t>Modify the code as follow</a:t>
            </a:r>
          </a:p>
          <a:p>
            <a:pPr marL="914400" lvl="0" indent="0" rtl="0">
              <a:spcBef>
                <a:spcPts val="0"/>
              </a:spcBef>
              <a:spcAft>
                <a:spcPts val="0"/>
              </a:spcAft>
              <a:buNone/>
            </a:pPr>
            <a:r>
              <a:rPr lang="en" b="1" dirty="0">
                <a:solidFill>
                  <a:srgbClr val="000080"/>
                </a:solidFill>
                <a:highlight>
                  <a:srgbClr val="F7FAFF"/>
                </a:highlight>
              </a:rPr>
              <a:t>return </a:t>
            </a:r>
            <a:r>
              <a:rPr lang="en" dirty="0">
                <a:solidFill>
                  <a:srgbClr val="000000"/>
                </a:solidFill>
                <a:highlight>
                  <a:srgbClr val="F7FAFF"/>
                </a:highlight>
              </a:rPr>
              <a:t>[</a:t>
            </a:r>
          </a:p>
          <a:p>
            <a:pPr marL="914400" lvl="0" indent="0" rtl="0">
              <a:spcBef>
                <a:spcPts val="0"/>
              </a:spcBef>
              <a:spcAft>
                <a:spcPts val="0"/>
              </a:spcAft>
              <a:buNone/>
            </a:pPr>
            <a:r>
              <a:rPr lang="en" dirty="0">
                <a:solidFill>
                  <a:srgbClr val="000000"/>
                </a:solidFill>
                <a:highlight>
                  <a:srgbClr val="F7FAFF"/>
                </a:highlight>
              </a:rPr>
              <a:t>   </a:t>
            </a:r>
            <a:r>
              <a:rPr lang="en" b="1" dirty="0">
                <a:solidFill>
                  <a:srgbClr val="008000"/>
                </a:solidFill>
                <a:highlight>
                  <a:srgbClr val="F7FAFF"/>
                </a:highlight>
              </a:rPr>
              <a:t>'class' </a:t>
            </a:r>
            <a:r>
              <a:rPr lang="en" dirty="0">
                <a:solidFill>
                  <a:srgbClr val="000000"/>
                </a:solidFill>
                <a:highlight>
                  <a:srgbClr val="F7FAFF"/>
                </a:highlight>
              </a:rPr>
              <a:t>=&gt; </a:t>
            </a:r>
            <a:r>
              <a:rPr lang="en" b="1" dirty="0">
                <a:solidFill>
                  <a:srgbClr val="008000"/>
                </a:solidFill>
                <a:highlight>
                  <a:srgbClr val="F7FAFF"/>
                </a:highlight>
              </a:rPr>
              <a:t>'yii\db\Connection</a:t>
            </a:r>
            <a:r>
              <a:rPr lang="en" b="1" dirty="0" smtClean="0">
                <a:solidFill>
                  <a:srgbClr val="008000"/>
                </a:solidFill>
                <a:highlight>
                  <a:srgbClr val="F7FAFF"/>
                </a:highlight>
              </a:rPr>
              <a:t>'</a:t>
            </a:r>
            <a:r>
              <a:rPr lang="en" dirty="0" smtClean="0">
                <a:solidFill>
                  <a:srgbClr val="000000"/>
                </a:solidFill>
                <a:highlight>
                  <a:srgbClr val="F7FAFF"/>
                </a:highlight>
              </a:rPr>
              <a:t>,       </a:t>
            </a:r>
            <a:r>
              <a:rPr lang="en" sz="1400" i="1" dirty="0" smtClean="0">
                <a:solidFill>
                  <a:schemeClr val="accent6"/>
                </a:solidFill>
                <a:highlight>
                  <a:srgbClr val="F7FAFF"/>
                </a:highlight>
              </a:rPr>
              <a:t>nama sama dlm heidisql </a:t>
            </a:r>
            <a:endParaRPr lang="en" i="1" dirty="0">
              <a:solidFill>
                <a:schemeClr val="accent6"/>
              </a:solidFill>
              <a:highlight>
                <a:srgbClr val="F7FAFF"/>
              </a:highlight>
            </a:endParaRPr>
          </a:p>
          <a:p>
            <a:pPr marL="914400" lvl="0" indent="0" rtl="0">
              <a:spcBef>
                <a:spcPts val="0"/>
              </a:spcBef>
              <a:spcAft>
                <a:spcPts val="0"/>
              </a:spcAft>
              <a:buNone/>
            </a:pPr>
            <a:r>
              <a:rPr lang="en" dirty="0">
                <a:solidFill>
                  <a:srgbClr val="000000"/>
                </a:solidFill>
                <a:highlight>
                  <a:srgbClr val="F7FAFF"/>
                </a:highlight>
              </a:rPr>
              <a:t>   </a:t>
            </a:r>
            <a:r>
              <a:rPr lang="en" b="1" dirty="0">
                <a:solidFill>
                  <a:srgbClr val="008000"/>
                </a:solidFill>
                <a:highlight>
                  <a:srgbClr val="F7FAFF"/>
                </a:highlight>
              </a:rPr>
              <a:t>'dsn' </a:t>
            </a:r>
            <a:r>
              <a:rPr lang="en" dirty="0">
                <a:solidFill>
                  <a:srgbClr val="000000"/>
                </a:solidFill>
                <a:highlight>
                  <a:srgbClr val="F7FAFF"/>
                </a:highlight>
              </a:rPr>
              <a:t>=&gt; </a:t>
            </a:r>
            <a:r>
              <a:rPr lang="en" b="1" dirty="0">
                <a:solidFill>
                  <a:srgbClr val="008000"/>
                </a:solidFill>
                <a:highlight>
                  <a:srgbClr val="F7FAFF"/>
                </a:highlight>
              </a:rPr>
              <a:t>'mysql:host=</a:t>
            </a:r>
            <a:r>
              <a:rPr lang="en" b="1" dirty="0">
                <a:solidFill>
                  <a:srgbClr val="FF0000"/>
                </a:solidFill>
                <a:highlight>
                  <a:srgbClr val="F7FAFF"/>
                </a:highlight>
              </a:rPr>
              <a:t>127.0.0.1</a:t>
            </a:r>
            <a:r>
              <a:rPr lang="en" b="1" dirty="0">
                <a:solidFill>
                  <a:srgbClr val="008000"/>
                </a:solidFill>
                <a:highlight>
                  <a:srgbClr val="F7FAFF"/>
                </a:highlight>
              </a:rPr>
              <a:t>;dbname=</a:t>
            </a:r>
            <a:r>
              <a:rPr lang="en" b="1" dirty="0">
                <a:solidFill>
                  <a:srgbClr val="FF0000"/>
                </a:solidFill>
                <a:highlight>
                  <a:srgbClr val="F7FAFF"/>
                </a:highlight>
              </a:rPr>
              <a:t>myfirstyii2</a:t>
            </a:r>
            <a:r>
              <a:rPr lang="en" b="1" dirty="0">
                <a:solidFill>
                  <a:srgbClr val="008000"/>
                </a:solidFill>
                <a:highlight>
                  <a:srgbClr val="F7FAFF"/>
                </a:highlight>
              </a:rPr>
              <a:t>'</a:t>
            </a:r>
            <a:r>
              <a:rPr lang="en" dirty="0">
                <a:solidFill>
                  <a:srgbClr val="000000"/>
                </a:solidFill>
                <a:highlight>
                  <a:srgbClr val="F7FAFF"/>
                </a:highlight>
              </a:rPr>
              <a:t>,</a:t>
            </a:r>
          </a:p>
          <a:p>
            <a:pPr marL="914400" lvl="0" indent="0" rtl="0">
              <a:spcBef>
                <a:spcPts val="0"/>
              </a:spcBef>
              <a:spcAft>
                <a:spcPts val="0"/>
              </a:spcAft>
              <a:buNone/>
            </a:pPr>
            <a:r>
              <a:rPr lang="en" dirty="0">
                <a:solidFill>
                  <a:srgbClr val="000000"/>
                </a:solidFill>
                <a:highlight>
                  <a:srgbClr val="F7FAFF"/>
                </a:highlight>
              </a:rPr>
              <a:t>   </a:t>
            </a:r>
            <a:r>
              <a:rPr lang="en" b="1" dirty="0">
                <a:solidFill>
                  <a:srgbClr val="008000"/>
                </a:solidFill>
                <a:highlight>
                  <a:srgbClr val="F7FAFF"/>
                </a:highlight>
              </a:rPr>
              <a:t>'username' </a:t>
            </a:r>
            <a:r>
              <a:rPr lang="en" dirty="0">
                <a:solidFill>
                  <a:srgbClr val="000000"/>
                </a:solidFill>
                <a:highlight>
                  <a:srgbClr val="F7FAFF"/>
                </a:highlight>
              </a:rPr>
              <a:t>=&gt; </a:t>
            </a:r>
            <a:r>
              <a:rPr lang="en" b="1" dirty="0">
                <a:solidFill>
                  <a:srgbClr val="008000"/>
                </a:solidFill>
                <a:highlight>
                  <a:srgbClr val="F7FAFF"/>
                </a:highlight>
              </a:rPr>
              <a:t>'</a:t>
            </a:r>
            <a:r>
              <a:rPr lang="en" b="1" dirty="0">
                <a:solidFill>
                  <a:srgbClr val="FF0000"/>
                </a:solidFill>
                <a:highlight>
                  <a:srgbClr val="F7FAFF"/>
                </a:highlight>
              </a:rPr>
              <a:t>root</a:t>
            </a:r>
            <a:r>
              <a:rPr lang="en" b="1" dirty="0">
                <a:solidFill>
                  <a:srgbClr val="008000"/>
                </a:solidFill>
                <a:highlight>
                  <a:srgbClr val="F7FAFF"/>
                </a:highlight>
              </a:rPr>
              <a:t>'</a:t>
            </a:r>
            <a:r>
              <a:rPr lang="en" dirty="0">
                <a:solidFill>
                  <a:srgbClr val="000000"/>
                </a:solidFill>
                <a:highlight>
                  <a:srgbClr val="F7FAFF"/>
                </a:highlight>
              </a:rPr>
              <a:t>,</a:t>
            </a:r>
          </a:p>
          <a:p>
            <a:pPr marL="914400" lvl="0" indent="0" rtl="0">
              <a:spcBef>
                <a:spcPts val="0"/>
              </a:spcBef>
              <a:spcAft>
                <a:spcPts val="0"/>
              </a:spcAft>
              <a:buNone/>
            </a:pPr>
            <a:r>
              <a:rPr lang="en" dirty="0">
                <a:solidFill>
                  <a:srgbClr val="000000"/>
                </a:solidFill>
                <a:highlight>
                  <a:srgbClr val="F7FAFF"/>
                </a:highlight>
              </a:rPr>
              <a:t>   </a:t>
            </a:r>
            <a:r>
              <a:rPr lang="en" b="1" dirty="0">
                <a:solidFill>
                  <a:srgbClr val="008000"/>
                </a:solidFill>
                <a:highlight>
                  <a:srgbClr val="F7FAFF"/>
                </a:highlight>
              </a:rPr>
              <a:t>'password' </a:t>
            </a:r>
            <a:r>
              <a:rPr lang="en" dirty="0">
                <a:solidFill>
                  <a:srgbClr val="000000"/>
                </a:solidFill>
                <a:highlight>
                  <a:srgbClr val="F7FAFF"/>
                </a:highlight>
              </a:rPr>
              <a:t>=&gt; </a:t>
            </a:r>
            <a:r>
              <a:rPr lang="en" b="1" dirty="0">
                <a:solidFill>
                  <a:srgbClr val="008000"/>
                </a:solidFill>
                <a:highlight>
                  <a:srgbClr val="F7FAFF"/>
                </a:highlight>
              </a:rPr>
              <a:t>''</a:t>
            </a:r>
            <a:r>
              <a:rPr lang="en" dirty="0">
                <a:solidFill>
                  <a:srgbClr val="000000"/>
                </a:solidFill>
                <a:highlight>
                  <a:srgbClr val="F7FAFF"/>
                </a:highlight>
              </a:rPr>
              <a:t>,</a:t>
            </a:r>
          </a:p>
          <a:p>
            <a:pPr marL="914400" lvl="0" indent="0" rtl="0">
              <a:spcBef>
                <a:spcPts val="0"/>
              </a:spcBef>
              <a:spcAft>
                <a:spcPts val="0"/>
              </a:spcAft>
              <a:buNone/>
            </a:pPr>
            <a:r>
              <a:rPr lang="en" dirty="0">
                <a:solidFill>
                  <a:srgbClr val="000000"/>
                </a:solidFill>
                <a:highlight>
                  <a:srgbClr val="F7FAFF"/>
                </a:highlight>
              </a:rPr>
              <a:t>   </a:t>
            </a:r>
            <a:r>
              <a:rPr lang="en" b="1" dirty="0">
                <a:solidFill>
                  <a:srgbClr val="008000"/>
                </a:solidFill>
                <a:highlight>
                  <a:srgbClr val="F7FAFF"/>
                </a:highlight>
              </a:rPr>
              <a:t>'charset' </a:t>
            </a:r>
            <a:r>
              <a:rPr lang="en" dirty="0">
                <a:solidFill>
                  <a:srgbClr val="000000"/>
                </a:solidFill>
                <a:highlight>
                  <a:srgbClr val="F7FAFF"/>
                </a:highlight>
              </a:rPr>
              <a:t>=&gt; </a:t>
            </a:r>
            <a:r>
              <a:rPr lang="en" b="1" dirty="0">
                <a:solidFill>
                  <a:srgbClr val="008000"/>
                </a:solidFill>
                <a:highlight>
                  <a:srgbClr val="F7FAFF"/>
                </a:highlight>
              </a:rPr>
              <a:t>'utf8'</a:t>
            </a:r>
            <a:r>
              <a:rPr lang="en" dirty="0">
                <a:solidFill>
                  <a:srgbClr val="000000"/>
                </a:solidFill>
                <a:highlight>
                  <a:srgbClr val="F7FAFF"/>
                </a:highlight>
              </a:rPr>
              <a:t>,</a:t>
            </a:r>
          </a:p>
          <a:p>
            <a:pPr marL="914400" lvl="0" indent="0" rtl="0">
              <a:spcBef>
                <a:spcPts val="0"/>
              </a:spcBef>
              <a:spcAft>
                <a:spcPts val="0"/>
              </a:spcAft>
              <a:buNone/>
            </a:pPr>
            <a:r>
              <a:rPr lang="en" dirty="0">
                <a:solidFill>
                  <a:srgbClr val="000000"/>
                </a:solidFill>
                <a:highlight>
                  <a:srgbClr val="F7FAFF"/>
                </a:highlight>
              </a:rPr>
              <a:t>];</a:t>
            </a:r>
          </a:p>
          <a:p>
            <a:pPr lvl="0">
              <a:spcBef>
                <a:spcPts val="0"/>
              </a:spcBef>
              <a:buNone/>
            </a:pPr>
            <a:endParaRPr dirty="0"/>
          </a:p>
        </p:txBody>
      </p:sp>
      <p:cxnSp>
        <p:nvCxnSpPr>
          <p:cNvPr id="3" name="Straight Arrow Connector 2"/>
          <p:cNvCxnSpPr/>
          <p:nvPr/>
        </p:nvCxnSpPr>
        <p:spPr>
          <a:xfrm flipH="1" flipV="1">
            <a:off x="6084168" y="2931790"/>
            <a:ext cx="144016"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Enable prettyURL</a:t>
            </a:r>
          </a:p>
        </p:txBody>
      </p:sp>
      <p:sp>
        <p:nvSpPr>
          <p:cNvPr id="159" name="Shape 159"/>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a:t>Open UrlManager.php inside /vendor/yiisoft/yii2/web. Change the </a:t>
            </a:r>
            <a:r>
              <a:rPr lang="en" b="1"/>
              <a:t>false</a:t>
            </a:r>
            <a:r>
              <a:rPr lang="en"/>
              <a:t> to </a:t>
            </a:r>
            <a:r>
              <a:rPr lang="en" b="1"/>
              <a:t>true</a:t>
            </a:r>
          </a:p>
        </p:txBody>
      </p:sp>
      <p:pic>
        <p:nvPicPr>
          <p:cNvPr id="160" name="Shape 160" descr="Screen Shot 2016-07-28 at 11.51.27 AM.png"/>
          <p:cNvPicPr preferRelativeResize="0"/>
          <p:nvPr/>
        </p:nvPicPr>
        <p:blipFill>
          <a:blip r:embed="rId3">
            <a:alphaModFix/>
          </a:blip>
          <a:stretch>
            <a:fillRect/>
          </a:stretch>
        </p:blipFill>
        <p:spPr>
          <a:xfrm>
            <a:off x="2367850" y="1907725"/>
            <a:ext cx="4063050" cy="1791574"/>
          </a:xfrm>
          <a:prstGeom prst="rect">
            <a:avLst/>
          </a:prstGeom>
          <a:noFill/>
          <a:ln>
            <a:noFill/>
          </a:ln>
        </p:spPr>
      </p:pic>
      <p:cxnSp>
        <p:nvCxnSpPr>
          <p:cNvPr id="161" name="Shape 161"/>
          <p:cNvCxnSpPr/>
          <p:nvPr/>
        </p:nvCxnSpPr>
        <p:spPr>
          <a:xfrm rot="10800000" flipH="1">
            <a:off x="1960100" y="2743150"/>
            <a:ext cx="1598700" cy="746100"/>
          </a:xfrm>
          <a:prstGeom prst="straightConnector1">
            <a:avLst/>
          </a:prstGeom>
          <a:noFill/>
          <a:ln w="28575" cap="flat" cmpd="sng">
            <a:solidFill>
              <a:srgbClr val="FF0000"/>
            </a:solidFill>
            <a:prstDash val="solid"/>
            <a:round/>
            <a:headEnd type="none" w="lg" len="lg"/>
            <a:tailEnd type="triangle" w="lg" len="lg"/>
          </a:ln>
        </p:spPr>
      </p:cxnSp>
      <p:sp>
        <p:nvSpPr>
          <p:cNvPr id="2" name="TextBox 1"/>
          <p:cNvSpPr txBox="1"/>
          <p:nvPr/>
        </p:nvSpPr>
        <p:spPr>
          <a:xfrm>
            <a:off x="179512" y="1907725"/>
            <a:ext cx="1548822" cy="307777"/>
          </a:xfrm>
          <a:prstGeom prst="rect">
            <a:avLst/>
          </a:prstGeom>
          <a:noFill/>
        </p:spPr>
        <p:txBody>
          <a:bodyPr wrap="none" rtlCol="0">
            <a:spAutoFit/>
          </a:bodyPr>
          <a:lstStyle/>
          <a:p>
            <a:r>
              <a:rPr lang="ms-MY" i="1" dirty="0" smtClean="0">
                <a:solidFill>
                  <a:schemeClr val="accent4"/>
                </a:solidFill>
              </a:rPr>
              <a:t>Buka dlm subline</a:t>
            </a:r>
            <a:endParaRPr lang="ms-MY" i="1" dirty="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dirty="0"/>
              <a:t>Create .htaccess</a:t>
            </a:r>
          </a:p>
        </p:txBody>
      </p:sp>
      <p:sp>
        <p:nvSpPr>
          <p:cNvPr id="167" name="Shape 167"/>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dirty="0"/>
              <a:t>This will allow for prettyURL to work. Create </a:t>
            </a:r>
            <a:r>
              <a:rPr lang="en" b="1" dirty="0"/>
              <a:t>.htaccess </a:t>
            </a:r>
            <a:r>
              <a:rPr lang="en" dirty="0"/>
              <a:t>inside </a:t>
            </a:r>
            <a:r>
              <a:rPr lang="en" b="1" dirty="0"/>
              <a:t>web </a:t>
            </a:r>
            <a:r>
              <a:rPr lang="en" dirty="0"/>
              <a:t>folder. </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&lt;IfModule mod_rewrite.c&gt;</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RewriteEngine on</a:t>
            </a:r>
          </a:p>
          <a:p>
            <a:pPr lvl="0">
              <a:spcBef>
                <a:spcPts val="0"/>
              </a:spcBef>
              <a:spcAft>
                <a:spcPts val="0"/>
              </a:spcAft>
              <a:buNone/>
            </a:pPr>
            <a:endParaRPr sz="900" dirty="0">
              <a:solidFill>
                <a:srgbClr val="000000"/>
              </a:solidFill>
              <a:highlight>
                <a:srgbClr val="FFFFFF"/>
              </a:highlight>
              <a:latin typeface="Arial"/>
              <a:ea typeface="Arial"/>
              <a:cs typeface="Arial"/>
              <a:sym typeface="Arial"/>
            </a:endParaRP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 If a directory or a file exists, use it directly</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RewriteCond %{REQUEST_FILENAME} !-f</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RewriteCond %{REQUEST_FILENAME} !-d</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 Otherwise forward it to index.php</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RewriteRule . index.php</a:t>
            </a:r>
          </a:p>
          <a:p>
            <a:pPr lvl="0">
              <a:spcBef>
                <a:spcPts val="0"/>
              </a:spcBef>
              <a:spcAft>
                <a:spcPts val="0"/>
              </a:spcAft>
              <a:buNone/>
            </a:pPr>
            <a:r>
              <a:rPr lang="en" sz="900" dirty="0">
                <a:solidFill>
                  <a:srgbClr val="000000"/>
                </a:solidFill>
                <a:highlight>
                  <a:srgbClr val="FFFFFF"/>
                </a:highlight>
                <a:latin typeface="Arial"/>
                <a:ea typeface="Arial"/>
                <a:cs typeface="Arial"/>
                <a:sym typeface="Arial"/>
              </a:rPr>
              <a:t>&lt;/IfModule&gt;</a:t>
            </a:r>
          </a:p>
          <a:p>
            <a:pPr lvl="0">
              <a:spcBef>
                <a:spcPts val="0"/>
              </a:spcBef>
              <a:buNone/>
            </a:pPr>
            <a:endParaRPr dirty="0"/>
          </a:p>
          <a:p>
            <a:pPr lvl="0">
              <a:spcBef>
                <a:spcPts val="0"/>
              </a:spcBef>
              <a:buNone/>
            </a:pPr>
            <a:endParaRPr dirty="0"/>
          </a:p>
          <a:p>
            <a:pPr lvl="0">
              <a:spcBef>
                <a:spcPts val="0"/>
              </a:spcBef>
              <a:buNone/>
            </a:pPr>
            <a:endParaRPr dirty="0"/>
          </a:p>
        </p:txBody>
      </p:sp>
      <p:sp>
        <p:nvSpPr>
          <p:cNvPr id="2" name="TextBox 1"/>
          <p:cNvSpPr txBox="1"/>
          <p:nvPr/>
        </p:nvSpPr>
        <p:spPr>
          <a:xfrm>
            <a:off x="3203848" y="2231455"/>
            <a:ext cx="3168351" cy="523220"/>
          </a:xfrm>
          <a:prstGeom prst="rect">
            <a:avLst/>
          </a:prstGeom>
          <a:noFill/>
        </p:spPr>
        <p:txBody>
          <a:bodyPr wrap="square" rtlCol="0">
            <a:spAutoFit/>
          </a:bodyPr>
          <a:lstStyle/>
          <a:p>
            <a:r>
              <a:rPr lang="ms-MY" i="1" dirty="0" smtClean="0">
                <a:solidFill>
                  <a:schemeClr val="accent4"/>
                </a:solidFill>
              </a:rPr>
              <a:t>Dlm subline </a:t>
            </a:r>
            <a:r>
              <a:rPr lang="ms-MY" i="1" dirty="0" smtClean="0">
                <a:solidFill>
                  <a:schemeClr val="accent4"/>
                </a:solidFill>
                <a:sym typeface="Wingdings" pitchFamily="2" charset="2"/>
              </a:rPr>
              <a:t> cari web  copy coding  save as nama .htaccess</a:t>
            </a:r>
            <a:r>
              <a:rPr lang="ms-MY" i="1" dirty="0" smtClean="0">
                <a:solidFill>
                  <a:schemeClr val="accent4"/>
                </a:solidFill>
              </a:rPr>
              <a:t> </a:t>
            </a:r>
            <a:endParaRPr lang="ms-MY" i="1" dirty="0">
              <a:solidFill>
                <a:schemeClr val="accent4"/>
              </a:solidFill>
            </a:endParaRPr>
          </a:p>
        </p:txBody>
      </p:sp>
      <p:sp>
        <p:nvSpPr>
          <p:cNvPr id="3" name="Right Brace 2"/>
          <p:cNvSpPr/>
          <p:nvPr/>
        </p:nvSpPr>
        <p:spPr>
          <a:xfrm>
            <a:off x="2987824" y="1844993"/>
            <a:ext cx="144016" cy="12961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ms-MY"/>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
        <p:cNvGrpSpPr/>
        <p:nvPr/>
      </p:nvGrpSpPr>
      <p:grpSpPr>
        <a:xfrm>
          <a:off x="0" y="0"/>
          <a:ext cx="0" cy="0"/>
          <a:chOff x="0" y="0"/>
          <a:chExt cx="0" cy="0"/>
        </a:xfrm>
      </p:grpSpPr>
      <p:sp>
        <p:nvSpPr>
          <p:cNvPr id="172" name="Shape 172"/>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rtl="0">
              <a:spcBef>
                <a:spcPts val="0"/>
              </a:spcBef>
              <a:buNone/>
            </a:pPr>
            <a:r>
              <a:rPr lang="en">
                <a:solidFill>
                  <a:schemeClr val="dk2"/>
                </a:solidFill>
              </a:rPr>
              <a:t>Application Component	</a:t>
            </a:r>
          </a:p>
        </p:txBody>
      </p:sp>
      <p:sp>
        <p:nvSpPr>
          <p:cNvPr id="173" name="Shape 173"/>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rtl="0">
              <a:spcBef>
                <a:spcPts val="0"/>
              </a:spcBef>
              <a:buNone/>
            </a:pPr>
            <a:r>
              <a:rPr lang="en">
                <a:solidFill>
                  <a:srgbClr val="000000"/>
                </a:solidFill>
              </a:rPr>
              <a:t>Day 2 - Getting Started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1163100" y="982100"/>
            <a:ext cx="1524600" cy="1200000"/>
          </a:xfrm>
          <a:prstGeom prst="rect">
            <a:avLst/>
          </a:prstGeom>
          <a:solidFill>
            <a:srgbClr val="FFFFFF"/>
          </a:solidFill>
          <a:ln>
            <a:noFill/>
          </a:ln>
        </p:spPr>
        <p:txBody>
          <a:bodyPr lIns="91425" tIns="91425" rIns="91425" bIns="91425" anchor="ctr" anchorCtr="0">
            <a:noAutofit/>
          </a:bodyPr>
          <a:lstStyle/>
          <a:p>
            <a:pPr lvl="0" algn="ctr">
              <a:spcBef>
                <a:spcPts val="0"/>
              </a:spcBef>
              <a:buNone/>
            </a:pPr>
            <a:r>
              <a:rPr lang="en"/>
              <a:t>BOOTSTRAP</a:t>
            </a:r>
          </a:p>
        </p:txBody>
      </p:sp>
      <p:sp>
        <p:nvSpPr>
          <p:cNvPr id="179" name="Shape 179"/>
          <p:cNvSpPr/>
          <p:nvPr/>
        </p:nvSpPr>
        <p:spPr>
          <a:xfrm>
            <a:off x="1139550" y="2564700"/>
            <a:ext cx="1524600" cy="1200000"/>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a:t>CORE COMPONENTS</a:t>
            </a:r>
          </a:p>
        </p:txBody>
      </p:sp>
      <p:sp>
        <p:nvSpPr>
          <p:cNvPr id="180" name="Shape 180"/>
          <p:cNvSpPr txBox="1"/>
          <p:nvPr/>
        </p:nvSpPr>
        <p:spPr>
          <a:xfrm>
            <a:off x="1848850" y="352175"/>
            <a:ext cx="5347500" cy="463500"/>
          </a:xfrm>
          <a:prstGeom prst="rect">
            <a:avLst/>
          </a:prstGeom>
          <a:noFill/>
          <a:ln>
            <a:noFill/>
          </a:ln>
        </p:spPr>
        <p:txBody>
          <a:bodyPr lIns="91425" tIns="91425" rIns="91425" bIns="91425" anchor="t" anchorCtr="0">
            <a:noAutofit/>
          </a:bodyPr>
          <a:lstStyle/>
          <a:p>
            <a:pPr lvl="0" algn="ctr">
              <a:spcBef>
                <a:spcPts val="0"/>
              </a:spcBef>
              <a:buNone/>
            </a:pPr>
            <a:r>
              <a:rPr lang="en" sz="2400">
                <a:solidFill>
                  <a:srgbClr val="FFFFFF"/>
                </a:solidFill>
              </a:rPr>
              <a:t>YII HAS 2 MAIN COMPONENT</a:t>
            </a:r>
          </a:p>
        </p:txBody>
      </p:sp>
      <p:sp>
        <p:nvSpPr>
          <p:cNvPr id="181" name="Shape 181"/>
          <p:cNvSpPr/>
          <p:nvPr/>
        </p:nvSpPr>
        <p:spPr>
          <a:xfrm>
            <a:off x="2967400" y="981975"/>
            <a:ext cx="4665900" cy="1200000"/>
          </a:xfrm>
          <a:prstGeom prst="rect">
            <a:avLst/>
          </a:prstGeom>
          <a:solidFill>
            <a:srgbClr val="CFE2F3"/>
          </a:solidFill>
          <a:ln w="9525" cap="flat" cmpd="sng">
            <a:solidFill>
              <a:srgbClr val="CFE2F3"/>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050">
                <a:solidFill>
                  <a:srgbClr val="333333"/>
                </a:solidFill>
              </a:rPr>
              <a:t>An application component will only be instantiated when it is being accessed the first time. If it is not accessed at all during a request, it will not be instantiated. Sometimes, however, you may want to instantiate an application component for every request, even if it is not explicitly accessed. To put it simple, the component would immediately start whenever the application started</a:t>
            </a:r>
          </a:p>
        </p:txBody>
      </p:sp>
      <p:sp>
        <p:nvSpPr>
          <p:cNvPr id="182" name="Shape 182"/>
          <p:cNvSpPr/>
          <p:nvPr/>
        </p:nvSpPr>
        <p:spPr>
          <a:xfrm>
            <a:off x="2967400" y="2564700"/>
            <a:ext cx="4665900" cy="1200000"/>
          </a:xfrm>
          <a:prstGeom prst="rect">
            <a:avLst/>
          </a:prstGeom>
          <a:solidFill>
            <a:srgbClr val="CFE2F3"/>
          </a:solidFill>
          <a:ln w="9525" cap="flat" cmpd="sng">
            <a:solidFill>
              <a:srgbClr val="CFE2F3"/>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50">
                <a:solidFill>
                  <a:srgbClr val="333333"/>
                </a:solidFill>
              </a:rPr>
              <a:t>A set of </a:t>
            </a:r>
            <a:r>
              <a:rPr lang="en" sz="1050" i="1">
                <a:solidFill>
                  <a:srgbClr val="333333"/>
                </a:solidFill>
              </a:rPr>
              <a:t>core</a:t>
            </a:r>
            <a:r>
              <a:rPr lang="en" sz="1050">
                <a:solidFill>
                  <a:srgbClr val="333333"/>
                </a:solidFill>
              </a:rPr>
              <a:t> application components with fixed IDs and default configurations. For example, the request component is used to collect information about a user request and resolve it into a route; the db component represents a database connection through which you can perform database queries. It is with help of these core application components that Yii applications are able to handle user requests.</a:t>
            </a:r>
          </a:p>
        </p:txBody>
      </p:sp>
      <p:sp>
        <p:nvSpPr>
          <p:cNvPr id="2" name="TextBox 1"/>
          <p:cNvSpPr txBox="1"/>
          <p:nvPr/>
        </p:nvSpPr>
        <p:spPr>
          <a:xfrm>
            <a:off x="1336631" y="3456923"/>
            <a:ext cx="1327519" cy="261610"/>
          </a:xfrm>
          <a:prstGeom prst="rect">
            <a:avLst/>
          </a:prstGeom>
          <a:noFill/>
        </p:spPr>
        <p:txBody>
          <a:bodyPr wrap="square" rtlCol="0">
            <a:spAutoFit/>
          </a:bodyPr>
          <a:lstStyle/>
          <a:p>
            <a:r>
              <a:rPr lang="ms-MY" sz="1100" i="1" dirty="0" smtClean="0">
                <a:solidFill>
                  <a:schemeClr val="accent4"/>
                </a:solidFill>
              </a:rPr>
              <a:t>Benda asas</a:t>
            </a:r>
            <a:endParaRPr lang="ms-MY" sz="1100" i="1" dirty="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598100" y="247347"/>
            <a:ext cx="8222100" cy="838800"/>
          </a:xfrm>
          <a:prstGeom prst="rect">
            <a:avLst/>
          </a:prstGeom>
        </p:spPr>
        <p:txBody>
          <a:bodyPr lIns="91425" tIns="91425" rIns="91425" bIns="91425" anchor="ctr" anchorCtr="0">
            <a:noAutofit/>
          </a:bodyPr>
          <a:lstStyle/>
          <a:p>
            <a:pPr lvl="0" rtl="0">
              <a:spcBef>
                <a:spcPts val="0"/>
              </a:spcBef>
              <a:buNone/>
            </a:pPr>
            <a:r>
              <a:rPr lang="en">
                <a:solidFill>
                  <a:srgbClr val="434343"/>
                </a:solidFill>
              </a:rPr>
              <a:t>Yii2 MVC Concept</a:t>
            </a:r>
          </a:p>
        </p:txBody>
      </p:sp>
      <p:sp>
        <p:nvSpPr>
          <p:cNvPr id="188" name="Shape 188"/>
          <p:cNvSpPr/>
          <p:nvPr/>
        </p:nvSpPr>
        <p:spPr>
          <a:xfrm>
            <a:off x="1167675" y="1505849"/>
            <a:ext cx="1537200" cy="1364099"/>
          </a:xfrm>
          <a:prstGeom prst="ellipse">
            <a:avLst/>
          </a:prstGeom>
          <a:solidFill>
            <a:srgbClr val="9FC5E8"/>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89" name="Shape 189"/>
          <p:cNvSpPr txBox="1"/>
          <p:nvPr/>
        </p:nvSpPr>
        <p:spPr>
          <a:xfrm>
            <a:off x="1369275" y="1626050"/>
            <a:ext cx="1134000" cy="2268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0B5394"/>
                </a:solidFill>
              </a:rPr>
              <a:t>model</a:t>
            </a:r>
          </a:p>
        </p:txBody>
      </p:sp>
      <p:sp>
        <p:nvSpPr>
          <p:cNvPr id="190" name="Shape 190"/>
          <p:cNvSpPr txBox="1"/>
          <p:nvPr/>
        </p:nvSpPr>
        <p:spPr>
          <a:xfrm>
            <a:off x="1369275" y="2198225"/>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0B5394"/>
                </a:solidFill>
              </a:rPr>
              <a:t>Business Data, Rules, Logic</a:t>
            </a:r>
          </a:p>
        </p:txBody>
      </p:sp>
      <p:sp>
        <p:nvSpPr>
          <p:cNvPr id="191" name="Shape 191"/>
          <p:cNvSpPr/>
          <p:nvPr/>
        </p:nvSpPr>
        <p:spPr>
          <a:xfrm>
            <a:off x="3443100" y="1490374"/>
            <a:ext cx="1537200" cy="1364099"/>
          </a:xfrm>
          <a:prstGeom prst="ellipse">
            <a:avLst/>
          </a:prstGeom>
          <a:solidFill>
            <a:srgbClr val="EA9999"/>
          </a:solidFill>
          <a:ln w="19050" cap="flat" cmpd="sng">
            <a:solidFill>
              <a:srgbClr val="99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92" name="Shape 192"/>
          <p:cNvSpPr txBox="1"/>
          <p:nvPr/>
        </p:nvSpPr>
        <p:spPr>
          <a:xfrm>
            <a:off x="3644700" y="1610575"/>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dirty="0">
                <a:solidFill>
                  <a:srgbClr val="990000"/>
                </a:solidFill>
              </a:rPr>
              <a:t>controller</a:t>
            </a:r>
          </a:p>
        </p:txBody>
      </p:sp>
      <p:sp>
        <p:nvSpPr>
          <p:cNvPr id="193" name="Shape 193"/>
          <p:cNvSpPr txBox="1"/>
          <p:nvPr/>
        </p:nvSpPr>
        <p:spPr>
          <a:xfrm>
            <a:off x="3644700" y="2182750"/>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990000"/>
                </a:solidFill>
              </a:rPr>
              <a:t>Analyze, CRUD, validate, queries</a:t>
            </a:r>
          </a:p>
        </p:txBody>
      </p:sp>
      <p:sp>
        <p:nvSpPr>
          <p:cNvPr id="194" name="Shape 194"/>
          <p:cNvSpPr/>
          <p:nvPr/>
        </p:nvSpPr>
        <p:spPr>
          <a:xfrm>
            <a:off x="5819850" y="1477174"/>
            <a:ext cx="1537200" cy="1364099"/>
          </a:xfrm>
          <a:prstGeom prst="ellipse">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95" name="Shape 195"/>
          <p:cNvSpPr txBox="1"/>
          <p:nvPr/>
        </p:nvSpPr>
        <p:spPr>
          <a:xfrm>
            <a:off x="6021450" y="1597375"/>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MY" dirty="0" smtClean="0">
                <a:solidFill>
                  <a:srgbClr val="38761D"/>
                </a:solidFill>
              </a:rPr>
              <a:t>V</a:t>
            </a:r>
            <a:r>
              <a:rPr lang="en" dirty="0" smtClean="0">
                <a:solidFill>
                  <a:srgbClr val="38761D"/>
                </a:solidFill>
              </a:rPr>
              <a:t>iew </a:t>
            </a:r>
            <a:r>
              <a:rPr lang="en" dirty="0" smtClean="0">
                <a:solidFill>
                  <a:schemeClr val="accent4"/>
                </a:solidFill>
              </a:rPr>
              <a:t>(paparan)</a:t>
            </a:r>
            <a:endParaRPr lang="en" dirty="0">
              <a:solidFill>
                <a:schemeClr val="accent4"/>
              </a:solidFill>
            </a:endParaRPr>
          </a:p>
        </p:txBody>
      </p:sp>
      <p:sp>
        <p:nvSpPr>
          <p:cNvPr id="196" name="Shape 196"/>
          <p:cNvSpPr txBox="1"/>
          <p:nvPr/>
        </p:nvSpPr>
        <p:spPr>
          <a:xfrm>
            <a:off x="6021450" y="2169550"/>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38761D"/>
                </a:solidFill>
              </a:rPr>
              <a:t>Interface, Presenting Data</a:t>
            </a:r>
          </a:p>
        </p:txBody>
      </p:sp>
      <p:sp>
        <p:nvSpPr>
          <p:cNvPr id="197" name="Shape 197"/>
          <p:cNvSpPr/>
          <p:nvPr/>
        </p:nvSpPr>
        <p:spPr>
          <a:xfrm>
            <a:off x="4884000" y="3191349"/>
            <a:ext cx="1179900" cy="1046999"/>
          </a:xfrm>
          <a:prstGeom prst="ellipse">
            <a:avLst/>
          </a:prstGeom>
          <a:solidFill>
            <a:srgbClr val="D9D9D9"/>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98" name="Shape 198"/>
          <p:cNvSpPr txBox="1"/>
          <p:nvPr/>
        </p:nvSpPr>
        <p:spPr>
          <a:xfrm>
            <a:off x="5140657" y="3223405"/>
            <a:ext cx="666600" cy="133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666666"/>
                </a:solidFill>
              </a:rPr>
              <a:t>user</a:t>
            </a:r>
          </a:p>
        </p:txBody>
      </p:sp>
      <p:sp>
        <p:nvSpPr>
          <p:cNvPr id="199" name="Shape 199"/>
          <p:cNvSpPr txBox="1"/>
          <p:nvPr/>
        </p:nvSpPr>
        <p:spPr>
          <a:xfrm>
            <a:off x="5140657" y="3690040"/>
            <a:ext cx="666600" cy="133200"/>
          </a:xfrm>
          <a:prstGeom prst="rect">
            <a:avLst/>
          </a:prstGeom>
          <a:noFill/>
          <a:ln>
            <a:noFill/>
          </a:ln>
        </p:spPr>
        <p:txBody>
          <a:bodyPr lIns="91425" tIns="91425" rIns="91425" bIns="91425" anchor="t" anchorCtr="0">
            <a:noAutofit/>
          </a:bodyPr>
          <a:lstStyle/>
          <a:p>
            <a:pPr lvl="0" algn="ctr" rtl="0">
              <a:spcBef>
                <a:spcPts val="0"/>
              </a:spcBef>
              <a:buNone/>
            </a:pPr>
            <a:r>
              <a:rPr lang="en" sz="800">
                <a:solidFill>
                  <a:srgbClr val="666666"/>
                </a:solidFill>
              </a:rPr>
              <a:t>Human or computer Client</a:t>
            </a:r>
          </a:p>
        </p:txBody>
      </p:sp>
      <p:sp>
        <p:nvSpPr>
          <p:cNvPr id="200" name="Shape 200"/>
          <p:cNvSpPr/>
          <p:nvPr/>
        </p:nvSpPr>
        <p:spPr>
          <a:xfrm>
            <a:off x="2248475" y="1317225"/>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 name="Shape 201"/>
          <p:cNvSpPr/>
          <p:nvPr/>
        </p:nvSpPr>
        <p:spPr>
          <a:xfrm>
            <a:off x="4620000" y="1317225"/>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2" name="Shape 202"/>
          <p:cNvSpPr/>
          <p:nvPr/>
        </p:nvSpPr>
        <p:spPr>
          <a:xfrm rot="9423283">
            <a:off x="5893814" y="3033283"/>
            <a:ext cx="1015770" cy="166432"/>
          </a:xfrm>
          <a:prstGeom prst="bentArrow">
            <a:avLst>
              <a:gd name="adj1" fmla="val 25000"/>
              <a:gd name="adj2" fmla="val 22826"/>
              <a:gd name="adj3" fmla="val 25000"/>
              <a:gd name="adj4" fmla="val 43750"/>
            </a:avLst>
          </a:prstGeom>
          <a:solidFill>
            <a:srgbClr val="EFEFE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p:nvPr/>
        </p:nvSpPr>
        <p:spPr>
          <a:xfrm rot="-1965537">
            <a:off x="4898528" y="2664513"/>
            <a:ext cx="87043" cy="622123"/>
          </a:xfrm>
          <a:prstGeom prst="upArrow">
            <a:avLst>
              <a:gd name="adj1" fmla="val 50000"/>
              <a:gd name="adj2" fmla="val 50000"/>
            </a:avLst>
          </a:prstGeom>
          <a:solidFill>
            <a:srgbClr val="EFEFE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4" name="Shape 204"/>
          <p:cNvSpPr/>
          <p:nvPr/>
        </p:nvSpPr>
        <p:spPr>
          <a:xfrm rot="10800000">
            <a:off x="2248475" y="2846600"/>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p:nvPr/>
        </p:nvSpPr>
        <p:spPr>
          <a:xfrm>
            <a:off x="4226975" y="2909512"/>
            <a:ext cx="8541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Request</a:t>
            </a:r>
          </a:p>
          <a:p>
            <a:pPr lvl="0" algn="ctr" rtl="0">
              <a:spcBef>
                <a:spcPts val="0"/>
              </a:spcBef>
              <a:buNone/>
            </a:pPr>
            <a:r>
              <a:rPr lang="en" sz="1200"/>
              <a:t>(Http)</a:t>
            </a:r>
          </a:p>
        </p:txBody>
      </p:sp>
      <p:sp>
        <p:nvSpPr>
          <p:cNvPr id="206" name="Shape 206"/>
          <p:cNvSpPr txBox="1"/>
          <p:nvPr/>
        </p:nvSpPr>
        <p:spPr>
          <a:xfrm>
            <a:off x="6502950" y="3136325"/>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Response</a:t>
            </a:r>
            <a:br>
              <a:rPr lang="en" sz="1200"/>
            </a:br>
            <a:r>
              <a:rPr lang="en" sz="1200"/>
              <a:t>(JSON, XML)</a:t>
            </a:r>
          </a:p>
        </p:txBody>
      </p:sp>
      <p:sp>
        <p:nvSpPr>
          <p:cNvPr id="207" name="Shape 207"/>
          <p:cNvSpPr txBox="1"/>
          <p:nvPr/>
        </p:nvSpPr>
        <p:spPr>
          <a:xfrm>
            <a:off x="2503275" y="3003100"/>
            <a:ext cx="1316400" cy="226800"/>
          </a:xfrm>
          <a:prstGeom prst="rect">
            <a:avLst/>
          </a:prstGeom>
          <a:noFill/>
          <a:ln>
            <a:noFill/>
          </a:ln>
        </p:spPr>
        <p:txBody>
          <a:bodyPr lIns="91425" tIns="91425" rIns="91425" bIns="91425" anchor="t" anchorCtr="0">
            <a:noAutofit/>
          </a:bodyPr>
          <a:lstStyle/>
          <a:p>
            <a:pPr lvl="0" rtl="0">
              <a:spcBef>
                <a:spcPts val="0"/>
              </a:spcBef>
              <a:buNone/>
            </a:pPr>
            <a:r>
              <a:rPr lang="en" sz="1200"/>
              <a:t>Calling for Data</a:t>
            </a:r>
          </a:p>
        </p:txBody>
      </p:sp>
      <p:sp>
        <p:nvSpPr>
          <p:cNvPr id="208" name="Shape 208"/>
          <p:cNvSpPr txBox="1"/>
          <p:nvPr/>
        </p:nvSpPr>
        <p:spPr>
          <a:xfrm>
            <a:off x="2444225" y="1038400"/>
            <a:ext cx="13164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Provide Data</a:t>
            </a:r>
          </a:p>
        </p:txBody>
      </p:sp>
      <p:sp>
        <p:nvSpPr>
          <p:cNvPr id="2" name="TextBox 1"/>
          <p:cNvSpPr txBox="1"/>
          <p:nvPr/>
        </p:nvSpPr>
        <p:spPr>
          <a:xfrm>
            <a:off x="99536" y="957422"/>
            <a:ext cx="2539478" cy="307777"/>
          </a:xfrm>
          <a:prstGeom prst="rect">
            <a:avLst/>
          </a:prstGeom>
          <a:noFill/>
        </p:spPr>
        <p:txBody>
          <a:bodyPr wrap="none" rtlCol="0">
            <a:spAutoFit/>
          </a:bodyPr>
          <a:lstStyle/>
          <a:p>
            <a:r>
              <a:rPr lang="ms-MY" i="1" dirty="0" smtClean="0">
                <a:solidFill>
                  <a:schemeClr val="accent4"/>
                </a:solidFill>
              </a:rPr>
              <a:t>MVC = Model View Controller</a:t>
            </a:r>
            <a:endParaRPr lang="ms-MY" i="1" dirty="0">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
        <p:cNvGrpSpPr/>
        <p:nvPr/>
      </p:nvGrpSpPr>
      <p:grpSpPr>
        <a:xfrm>
          <a:off x="0" y="0"/>
          <a:ext cx="0" cy="0"/>
          <a:chOff x="0" y="0"/>
          <a:chExt cx="0" cy="0"/>
        </a:xfrm>
      </p:grpSpPr>
      <p:pic>
        <p:nvPicPr>
          <p:cNvPr id="213" name="Shape 213" descr="bj-yang-fire.png"/>
          <p:cNvPicPr preferRelativeResize="0"/>
          <p:nvPr/>
        </p:nvPicPr>
        <p:blipFill>
          <a:blip r:embed="rId3">
            <a:alphaModFix/>
          </a:blip>
          <a:stretch>
            <a:fillRect/>
          </a:stretch>
        </p:blipFill>
        <p:spPr>
          <a:xfrm>
            <a:off x="718387" y="1736425"/>
            <a:ext cx="1784887" cy="1188575"/>
          </a:xfrm>
          <a:prstGeom prst="rect">
            <a:avLst/>
          </a:prstGeom>
          <a:noFill/>
          <a:ln>
            <a:noFill/>
          </a:ln>
        </p:spPr>
      </p:pic>
      <p:sp>
        <p:nvSpPr>
          <p:cNvPr id="214" name="Shape 214"/>
          <p:cNvSpPr txBox="1">
            <a:spLocks noGrp="1"/>
          </p:cNvSpPr>
          <p:nvPr>
            <p:ph type="title"/>
          </p:nvPr>
        </p:nvSpPr>
        <p:spPr>
          <a:xfrm>
            <a:off x="598100" y="247347"/>
            <a:ext cx="8222100" cy="838800"/>
          </a:xfrm>
          <a:prstGeom prst="rect">
            <a:avLst/>
          </a:prstGeom>
        </p:spPr>
        <p:txBody>
          <a:bodyPr lIns="91425" tIns="91425" rIns="91425" bIns="91425" anchor="ctr" anchorCtr="0">
            <a:noAutofit/>
          </a:bodyPr>
          <a:lstStyle/>
          <a:p>
            <a:pPr lvl="0" rtl="0">
              <a:spcBef>
                <a:spcPts val="0"/>
              </a:spcBef>
              <a:buNone/>
            </a:pPr>
            <a:r>
              <a:rPr lang="en">
                <a:solidFill>
                  <a:srgbClr val="434343"/>
                </a:solidFill>
              </a:rPr>
              <a:t>Yii2 MVC Analogy</a:t>
            </a:r>
          </a:p>
        </p:txBody>
      </p:sp>
      <p:sp>
        <p:nvSpPr>
          <p:cNvPr id="215" name="Shape 215"/>
          <p:cNvSpPr txBox="1"/>
          <p:nvPr/>
        </p:nvSpPr>
        <p:spPr>
          <a:xfrm>
            <a:off x="824050" y="1317225"/>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0B5394"/>
                </a:solidFill>
              </a:rPr>
              <a:t>model</a:t>
            </a:r>
          </a:p>
        </p:txBody>
      </p:sp>
      <p:sp>
        <p:nvSpPr>
          <p:cNvPr id="216" name="Shape 216"/>
          <p:cNvSpPr txBox="1"/>
          <p:nvPr/>
        </p:nvSpPr>
        <p:spPr>
          <a:xfrm>
            <a:off x="3632400" y="1360650"/>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00"/>
                </a:solidFill>
              </a:rPr>
              <a:t>controller</a:t>
            </a:r>
          </a:p>
        </p:txBody>
      </p:sp>
      <p:sp>
        <p:nvSpPr>
          <p:cNvPr id="217" name="Shape 217"/>
          <p:cNvSpPr txBox="1"/>
          <p:nvPr/>
        </p:nvSpPr>
        <p:spPr>
          <a:xfrm>
            <a:off x="6529500" y="1317212"/>
            <a:ext cx="1134000" cy="226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8761D"/>
                </a:solidFill>
              </a:rPr>
              <a:t>view</a:t>
            </a:r>
          </a:p>
        </p:txBody>
      </p:sp>
      <p:sp>
        <p:nvSpPr>
          <p:cNvPr id="218" name="Shape 218"/>
          <p:cNvSpPr txBox="1"/>
          <p:nvPr/>
        </p:nvSpPr>
        <p:spPr>
          <a:xfrm>
            <a:off x="5742282" y="3143530"/>
            <a:ext cx="666600" cy="133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666666"/>
                </a:solidFill>
              </a:rPr>
              <a:t>user</a:t>
            </a:r>
          </a:p>
        </p:txBody>
      </p:sp>
      <p:sp>
        <p:nvSpPr>
          <p:cNvPr id="219" name="Shape 219"/>
          <p:cNvSpPr/>
          <p:nvPr/>
        </p:nvSpPr>
        <p:spPr>
          <a:xfrm>
            <a:off x="2039975" y="1487250"/>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0" name="Shape 220"/>
          <p:cNvSpPr/>
          <p:nvPr/>
        </p:nvSpPr>
        <p:spPr>
          <a:xfrm>
            <a:off x="4772400" y="1469625"/>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1" name="Shape 221"/>
          <p:cNvSpPr/>
          <p:nvPr/>
        </p:nvSpPr>
        <p:spPr>
          <a:xfrm rot="7956779">
            <a:off x="6918762" y="3046684"/>
            <a:ext cx="947355" cy="159022"/>
          </a:xfrm>
          <a:prstGeom prst="bentArrow">
            <a:avLst>
              <a:gd name="adj1" fmla="val 25000"/>
              <a:gd name="adj2" fmla="val 22826"/>
              <a:gd name="adj3" fmla="val 25000"/>
              <a:gd name="adj4" fmla="val 43750"/>
            </a:avLst>
          </a:prstGeom>
          <a:solidFill>
            <a:srgbClr val="EFEFE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2" name="Shape 222"/>
          <p:cNvSpPr/>
          <p:nvPr/>
        </p:nvSpPr>
        <p:spPr>
          <a:xfrm rot="-2783831">
            <a:off x="4999872" y="2899061"/>
            <a:ext cx="87000" cy="622148"/>
          </a:xfrm>
          <a:prstGeom prst="upArrow">
            <a:avLst>
              <a:gd name="adj1" fmla="val 50000"/>
              <a:gd name="adj2" fmla="val 50000"/>
            </a:avLst>
          </a:prstGeom>
          <a:solidFill>
            <a:srgbClr val="EFEFEF"/>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3" name="Shape 223"/>
          <p:cNvSpPr/>
          <p:nvPr/>
        </p:nvSpPr>
        <p:spPr>
          <a:xfrm rot="10800000">
            <a:off x="2039975" y="2963975"/>
            <a:ext cx="1707900" cy="188700"/>
          </a:xfrm>
          <a:prstGeom prst="uturnArrow">
            <a:avLst>
              <a:gd name="adj1" fmla="val 25000"/>
              <a:gd name="adj2" fmla="val 25000"/>
              <a:gd name="adj3" fmla="val 25000"/>
              <a:gd name="adj4" fmla="val 43750"/>
              <a:gd name="adj5" fmla="val 75000"/>
            </a:avLst>
          </a:prstGeom>
          <a:solidFill>
            <a:srgbClr val="F3F3F3"/>
          </a:solidFill>
          <a:ln w="9525" cap="flat" cmpd="sng">
            <a:solidFill>
              <a:srgbClr val="99999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4" name="Shape 224"/>
          <p:cNvSpPr txBox="1"/>
          <p:nvPr/>
        </p:nvSpPr>
        <p:spPr>
          <a:xfrm>
            <a:off x="4231800" y="3231112"/>
            <a:ext cx="8541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Request (Order a menu)</a:t>
            </a:r>
          </a:p>
        </p:txBody>
      </p:sp>
      <p:sp>
        <p:nvSpPr>
          <p:cNvPr id="225" name="Shape 225"/>
          <p:cNvSpPr txBox="1"/>
          <p:nvPr/>
        </p:nvSpPr>
        <p:spPr>
          <a:xfrm>
            <a:off x="7423125" y="3096725"/>
            <a:ext cx="9759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Response (Customer get what it order)</a:t>
            </a:r>
          </a:p>
        </p:txBody>
      </p:sp>
      <p:sp>
        <p:nvSpPr>
          <p:cNvPr id="226" name="Shape 226"/>
          <p:cNvSpPr txBox="1"/>
          <p:nvPr/>
        </p:nvSpPr>
        <p:spPr>
          <a:xfrm>
            <a:off x="2285925" y="3143525"/>
            <a:ext cx="13164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Calling for Data (Telling what menu to make)</a:t>
            </a:r>
          </a:p>
        </p:txBody>
      </p:sp>
      <p:pic>
        <p:nvPicPr>
          <p:cNvPr id="227" name="Shape 227" descr="Waiter.png"/>
          <p:cNvPicPr preferRelativeResize="0"/>
          <p:nvPr/>
        </p:nvPicPr>
        <p:blipFill>
          <a:blip r:embed="rId4">
            <a:alphaModFix/>
          </a:blip>
          <a:stretch>
            <a:fillRect/>
          </a:stretch>
        </p:blipFill>
        <p:spPr>
          <a:xfrm>
            <a:off x="3330399" y="1717762"/>
            <a:ext cx="1810249" cy="1207237"/>
          </a:xfrm>
          <a:prstGeom prst="rect">
            <a:avLst/>
          </a:prstGeom>
          <a:noFill/>
          <a:ln>
            <a:noFill/>
          </a:ln>
        </p:spPr>
      </p:pic>
      <p:pic>
        <p:nvPicPr>
          <p:cNvPr id="228" name="Shape 228" descr="Restaurants-and-Food-1.jpg"/>
          <p:cNvPicPr preferRelativeResize="0"/>
          <p:nvPr/>
        </p:nvPicPr>
        <p:blipFill>
          <a:blip r:embed="rId5">
            <a:alphaModFix/>
          </a:blip>
          <a:stretch>
            <a:fillRect/>
          </a:stretch>
        </p:blipFill>
        <p:spPr>
          <a:xfrm>
            <a:off x="6302664" y="1642437"/>
            <a:ext cx="1587675" cy="1054054"/>
          </a:xfrm>
          <a:prstGeom prst="rect">
            <a:avLst/>
          </a:prstGeom>
          <a:noFill/>
          <a:ln>
            <a:noFill/>
          </a:ln>
        </p:spPr>
      </p:pic>
      <p:pic>
        <p:nvPicPr>
          <p:cNvPr id="229" name="Shape 229" descr="rude-and-inaccurate-service-made-a-new-york-restaurant-the-source-of-num_625_392545_0_14084824_500.jpg"/>
          <p:cNvPicPr preferRelativeResize="0"/>
          <p:nvPr/>
        </p:nvPicPr>
        <p:blipFill>
          <a:blip r:embed="rId6">
            <a:alphaModFix/>
          </a:blip>
          <a:stretch>
            <a:fillRect/>
          </a:stretch>
        </p:blipFill>
        <p:spPr>
          <a:xfrm>
            <a:off x="5195624" y="3456269"/>
            <a:ext cx="1707900" cy="1140880"/>
          </a:xfrm>
          <a:prstGeom prst="rect">
            <a:avLst/>
          </a:prstGeom>
          <a:noFill/>
          <a:ln>
            <a:noFill/>
          </a:ln>
        </p:spPr>
      </p:pic>
      <p:sp>
        <p:nvSpPr>
          <p:cNvPr id="230" name="Shape 230"/>
          <p:cNvSpPr txBox="1"/>
          <p:nvPr/>
        </p:nvSpPr>
        <p:spPr>
          <a:xfrm>
            <a:off x="2060075" y="1003550"/>
            <a:ext cx="16677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Give the requested data (Food)</a:t>
            </a:r>
          </a:p>
        </p:txBody>
      </p:sp>
      <p:sp>
        <p:nvSpPr>
          <p:cNvPr id="231" name="Shape 231"/>
          <p:cNvSpPr txBox="1"/>
          <p:nvPr/>
        </p:nvSpPr>
        <p:spPr>
          <a:xfrm>
            <a:off x="4812600" y="776750"/>
            <a:ext cx="1667700" cy="226800"/>
          </a:xfrm>
          <a:prstGeom prst="rect">
            <a:avLst/>
          </a:prstGeom>
          <a:noFill/>
          <a:ln>
            <a:noFill/>
          </a:ln>
        </p:spPr>
        <p:txBody>
          <a:bodyPr lIns="91425" tIns="91425" rIns="91425" bIns="91425" anchor="t" anchorCtr="0">
            <a:noAutofit/>
          </a:bodyPr>
          <a:lstStyle/>
          <a:p>
            <a:pPr lvl="0" algn="ctr" rtl="0">
              <a:spcBef>
                <a:spcPts val="0"/>
              </a:spcBef>
              <a:buNone/>
            </a:pPr>
            <a:r>
              <a:rPr lang="en" sz="1200"/>
              <a:t>Makes the finishing touch before presenting to 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a:spcBef>
                <a:spcPts val="0"/>
              </a:spcBef>
              <a:buNone/>
            </a:pPr>
            <a:r>
              <a:rPr lang="en"/>
              <a:t>Model</a:t>
            </a:r>
          </a:p>
        </p:txBody>
      </p:sp>
      <p:sp>
        <p:nvSpPr>
          <p:cNvPr id="237" name="Shape 237"/>
          <p:cNvSpPr txBox="1">
            <a:spLocks noGrp="1"/>
          </p:cNvSpPr>
          <p:nvPr>
            <p:ph type="subTitle" idx="1"/>
          </p:nvPr>
        </p:nvSpPr>
        <p:spPr>
          <a:xfrm>
            <a:off x="265500" y="2810726"/>
            <a:ext cx="4045200" cy="1269300"/>
          </a:xfrm>
          <a:prstGeom prst="rect">
            <a:avLst/>
          </a:prstGeom>
        </p:spPr>
        <p:txBody>
          <a:bodyPr lIns="91425" tIns="91425" rIns="91425" bIns="91425" anchor="t" anchorCtr="0">
            <a:noAutofit/>
          </a:bodyPr>
          <a:lstStyle/>
          <a:p>
            <a:pPr lvl="0">
              <a:spcBef>
                <a:spcPts val="0"/>
              </a:spcBef>
              <a:buNone/>
            </a:pPr>
            <a:r>
              <a:rPr lang="en" dirty="0"/>
              <a:t>Object representing business data, rules and </a:t>
            </a:r>
            <a:r>
              <a:rPr lang="en" dirty="0" smtClean="0"/>
              <a:t>logic</a:t>
            </a:r>
          </a:p>
          <a:p>
            <a:pPr lvl="0">
              <a:spcBef>
                <a:spcPts val="0"/>
              </a:spcBef>
              <a:buNone/>
            </a:pPr>
            <a:r>
              <a:rPr lang="en" sz="1800" i="1" dirty="0" smtClean="0">
                <a:solidFill>
                  <a:schemeClr val="accent4"/>
                </a:solidFill>
              </a:rPr>
              <a:t>(database)</a:t>
            </a:r>
            <a:endParaRPr lang="en" sz="1800" i="1" dirty="0">
              <a:solidFill>
                <a:schemeClr val="accent4"/>
              </a:solidFill>
            </a:endParaRPr>
          </a:p>
        </p:txBody>
      </p:sp>
      <p:sp>
        <p:nvSpPr>
          <p:cNvPr id="238" name="Shape 238"/>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marL="457200" lvl="0" indent="-228600" rtl="0">
              <a:spcBef>
                <a:spcPts val="0"/>
              </a:spcBef>
              <a:buChar char="-"/>
            </a:pPr>
            <a:r>
              <a:rPr lang="en"/>
              <a:t>Attribute</a:t>
            </a:r>
          </a:p>
          <a:p>
            <a:pPr marL="457200" lvl="0" indent="-228600" rtl="0">
              <a:spcBef>
                <a:spcPts val="0"/>
              </a:spcBef>
              <a:buChar char="-"/>
            </a:pPr>
            <a:r>
              <a:rPr lang="en"/>
              <a:t>Validation Rules</a:t>
            </a:r>
          </a:p>
          <a:p>
            <a:pPr lvl="0" rtl="0">
              <a:spcBef>
                <a:spcPts val="0"/>
              </a:spcBef>
              <a:buNone/>
            </a:pPr>
            <a:r>
              <a:rPr lang="en">
                <a:solidFill>
                  <a:srgbClr val="FFFFFF"/>
                </a:solidFill>
              </a:rPr>
              <a:t>Create a new php file inside Model folder and name it Book. </a:t>
            </a:r>
          </a:p>
        </p:txBody>
      </p:sp>
      <p:pic>
        <p:nvPicPr>
          <p:cNvPr id="239" name="Shape 239" descr="bj-yang-fire.png"/>
          <p:cNvPicPr preferRelativeResize="0"/>
          <p:nvPr/>
        </p:nvPicPr>
        <p:blipFill>
          <a:blip r:embed="rId3">
            <a:alphaModFix/>
          </a:blip>
          <a:stretch>
            <a:fillRect/>
          </a:stretch>
        </p:blipFill>
        <p:spPr>
          <a:xfrm>
            <a:off x="1395650" y="675300"/>
            <a:ext cx="1784887" cy="118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Attributes</a:t>
            </a:r>
          </a:p>
        </p:txBody>
      </p:sp>
      <p:sp>
        <p:nvSpPr>
          <p:cNvPr id="245" name="Shape 245"/>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rtl="0">
              <a:spcBef>
                <a:spcPts val="0"/>
              </a:spcBef>
              <a:spcAft>
                <a:spcPts val="0"/>
              </a:spcAft>
              <a:buNone/>
            </a:pPr>
            <a:r>
              <a:rPr lang="en" sz="1050" dirty="0">
                <a:solidFill>
                  <a:srgbClr val="333333"/>
                </a:solidFill>
                <a:highlight>
                  <a:srgbClr val="FFFFFF"/>
                </a:highlight>
                <a:latin typeface="Arial"/>
                <a:ea typeface="Arial"/>
                <a:cs typeface="Arial"/>
                <a:sym typeface="Arial"/>
              </a:rPr>
              <a:t>Models represent business data in terms of </a:t>
            </a:r>
            <a:r>
              <a:rPr lang="en" sz="1050" i="1" dirty="0">
                <a:solidFill>
                  <a:srgbClr val="333333"/>
                </a:solidFill>
                <a:highlight>
                  <a:srgbClr val="FFFFFF"/>
                </a:highlight>
                <a:latin typeface="Arial"/>
                <a:ea typeface="Arial"/>
                <a:cs typeface="Arial"/>
                <a:sym typeface="Arial"/>
              </a:rPr>
              <a:t>attributes. </a:t>
            </a:r>
            <a:r>
              <a:rPr lang="en" sz="1050" dirty="0">
                <a:solidFill>
                  <a:srgbClr val="333333"/>
                </a:solidFill>
                <a:highlight>
                  <a:srgbClr val="FFFFFF"/>
                </a:highlight>
                <a:latin typeface="Arial"/>
                <a:ea typeface="Arial"/>
                <a:cs typeface="Arial"/>
                <a:sym typeface="Arial"/>
              </a:rPr>
              <a:t>Create model </a:t>
            </a:r>
            <a:r>
              <a:rPr lang="en" sz="1050" b="1" dirty="0">
                <a:solidFill>
                  <a:srgbClr val="333333"/>
                </a:solidFill>
                <a:highlight>
                  <a:srgbClr val="FFFFFF"/>
                </a:highlight>
                <a:latin typeface="Arial"/>
                <a:ea typeface="Arial"/>
                <a:cs typeface="Arial"/>
                <a:sym typeface="Arial"/>
              </a:rPr>
              <a:t>Book.php </a:t>
            </a:r>
            <a:r>
              <a:rPr lang="en" sz="1050" dirty="0">
                <a:solidFill>
                  <a:srgbClr val="333333"/>
                </a:solidFill>
                <a:highlight>
                  <a:srgbClr val="FFFFFF"/>
                </a:highlight>
                <a:latin typeface="Arial"/>
                <a:ea typeface="Arial"/>
                <a:cs typeface="Arial"/>
                <a:sym typeface="Arial"/>
              </a:rPr>
              <a:t>inside folder </a:t>
            </a:r>
            <a:r>
              <a:rPr lang="en" sz="1050" b="1" dirty="0">
                <a:solidFill>
                  <a:srgbClr val="333333"/>
                </a:solidFill>
                <a:highlight>
                  <a:srgbClr val="FFFFFF"/>
                </a:highlight>
                <a:latin typeface="Arial"/>
                <a:ea typeface="Arial"/>
                <a:cs typeface="Arial"/>
                <a:sym typeface="Arial"/>
              </a:rPr>
              <a:t>model. </a:t>
            </a:r>
            <a:r>
              <a:rPr lang="en" sz="1050" dirty="0">
                <a:solidFill>
                  <a:schemeClr val="accent4"/>
                </a:solidFill>
                <a:highlight>
                  <a:srgbClr val="FFFFFF"/>
                </a:highlight>
                <a:latin typeface="Arial"/>
                <a:ea typeface="Arial"/>
                <a:cs typeface="Arial"/>
                <a:sym typeface="Arial"/>
              </a:rPr>
              <a:t>Class must be the same as the file name</a:t>
            </a:r>
            <a:r>
              <a:rPr lang="en" sz="1050" dirty="0">
                <a:solidFill>
                  <a:srgbClr val="333333"/>
                </a:solidFill>
                <a:highlight>
                  <a:srgbClr val="FFFFFF"/>
                </a:highlight>
                <a:latin typeface="Arial"/>
                <a:ea typeface="Arial"/>
                <a:cs typeface="Arial"/>
                <a:sym typeface="Arial"/>
              </a:rPr>
              <a:t>. In this case, class </a:t>
            </a:r>
            <a:r>
              <a:rPr lang="en" sz="1050" b="1" dirty="0">
                <a:solidFill>
                  <a:srgbClr val="333333"/>
                </a:solidFill>
                <a:highlight>
                  <a:srgbClr val="FFFFFF"/>
                </a:highlight>
                <a:latin typeface="Arial"/>
                <a:ea typeface="Arial"/>
                <a:cs typeface="Arial"/>
                <a:sym typeface="Arial"/>
              </a:rPr>
              <a:t>Book </a:t>
            </a:r>
            <a:r>
              <a:rPr lang="en" sz="1050" dirty="0">
                <a:solidFill>
                  <a:srgbClr val="333333"/>
                </a:solidFill>
                <a:highlight>
                  <a:srgbClr val="FFFFFF"/>
                </a:highlight>
                <a:latin typeface="Arial"/>
                <a:ea typeface="Arial"/>
                <a:cs typeface="Arial"/>
                <a:sym typeface="Arial"/>
              </a:rPr>
              <a:t>representing </a:t>
            </a:r>
            <a:r>
              <a:rPr lang="en" sz="1050" b="1" dirty="0">
                <a:solidFill>
                  <a:srgbClr val="333333"/>
                </a:solidFill>
                <a:highlight>
                  <a:srgbClr val="FFFFFF"/>
                </a:highlight>
                <a:latin typeface="Arial"/>
                <a:ea typeface="Arial"/>
                <a:cs typeface="Arial"/>
                <a:sym typeface="Arial"/>
              </a:rPr>
              <a:t>Book.php </a:t>
            </a:r>
            <a:r>
              <a:rPr lang="en" sz="1050" dirty="0">
                <a:solidFill>
                  <a:srgbClr val="333333"/>
                </a:solidFill>
                <a:highlight>
                  <a:srgbClr val="FFFFFF"/>
                </a:highlight>
                <a:latin typeface="Arial"/>
                <a:ea typeface="Arial"/>
                <a:cs typeface="Arial"/>
                <a:sym typeface="Arial"/>
              </a:rPr>
              <a:t>file</a:t>
            </a:r>
          </a:p>
          <a:p>
            <a:pPr lvl="0" rtl="0">
              <a:spcBef>
                <a:spcPts val="0"/>
              </a:spcBef>
              <a:spcAft>
                <a:spcPts val="0"/>
              </a:spcAft>
              <a:buNone/>
            </a:pPr>
            <a:endParaRPr sz="1050" i="1" dirty="0">
              <a:solidFill>
                <a:srgbClr val="333333"/>
              </a:solidFill>
              <a:highlight>
                <a:srgbClr val="FFFFFF"/>
              </a:highlight>
              <a:latin typeface="Arial"/>
              <a:ea typeface="Arial"/>
              <a:cs typeface="Arial"/>
              <a:sym typeface="Arial"/>
            </a:endParaRPr>
          </a:p>
          <a:p>
            <a:pPr lvl="0">
              <a:spcBef>
                <a:spcPts val="0"/>
              </a:spcBef>
              <a:spcAft>
                <a:spcPts val="0"/>
              </a:spcAft>
              <a:buNone/>
            </a:pPr>
            <a:r>
              <a:rPr lang="en" sz="700" b="1" dirty="0">
                <a:solidFill>
                  <a:srgbClr val="000080"/>
                </a:solidFill>
                <a:highlight>
                  <a:srgbClr val="F7FAFF"/>
                </a:highlight>
                <a:latin typeface="Arial"/>
                <a:ea typeface="Arial"/>
                <a:cs typeface="Arial"/>
                <a:sym typeface="Arial"/>
              </a:rPr>
              <a:t>&lt;?php</a:t>
            </a:r>
          </a:p>
          <a:p>
            <a:pPr lvl="0">
              <a:spcBef>
                <a:spcPts val="0"/>
              </a:spcBef>
              <a:spcAft>
                <a:spcPts val="0"/>
              </a:spcAft>
              <a:buNone/>
            </a:pPr>
            <a:endParaRPr sz="700" b="1" dirty="0">
              <a:solidFill>
                <a:srgbClr val="000080"/>
              </a:solidFill>
              <a:highlight>
                <a:srgbClr val="F7FAFF"/>
              </a:highlight>
              <a:latin typeface="Arial"/>
              <a:ea typeface="Arial"/>
              <a:cs typeface="Arial"/>
              <a:sym typeface="Arial"/>
            </a:endParaRPr>
          </a:p>
          <a:p>
            <a:pPr lvl="0">
              <a:spcBef>
                <a:spcPts val="0"/>
              </a:spcBef>
              <a:spcAft>
                <a:spcPts val="0"/>
              </a:spcAft>
              <a:buNone/>
            </a:pPr>
            <a:r>
              <a:rPr lang="en" sz="700" b="1" dirty="0">
                <a:solidFill>
                  <a:srgbClr val="000080"/>
                </a:solidFill>
                <a:highlight>
                  <a:srgbClr val="F7FAFF"/>
                </a:highlight>
                <a:latin typeface="Arial"/>
                <a:ea typeface="Arial"/>
                <a:cs typeface="Arial"/>
                <a:sym typeface="Arial"/>
              </a:rPr>
              <a:t>namespace </a:t>
            </a:r>
            <a:r>
              <a:rPr lang="en" sz="700" dirty="0">
                <a:solidFill>
                  <a:srgbClr val="000000"/>
                </a:solidFill>
                <a:highlight>
                  <a:srgbClr val="F7FAFF"/>
                </a:highlight>
                <a:latin typeface="Arial"/>
                <a:ea typeface="Arial"/>
                <a:cs typeface="Arial"/>
                <a:sym typeface="Arial"/>
              </a:rPr>
              <a:t>app\models;</a:t>
            </a:r>
          </a:p>
          <a:p>
            <a:pPr lvl="0">
              <a:spcBef>
                <a:spcPts val="0"/>
              </a:spcBef>
              <a:spcAft>
                <a:spcPts val="0"/>
              </a:spcAft>
              <a:buNone/>
            </a:pPr>
            <a:endParaRPr sz="700" dirty="0">
              <a:solidFill>
                <a:srgbClr val="000000"/>
              </a:solidFill>
              <a:highlight>
                <a:srgbClr val="F7FAFF"/>
              </a:highlight>
              <a:latin typeface="Arial"/>
              <a:ea typeface="Arial"/>
              <a:cs typeface="Arial"/>
              <a:sym typeface="Arial"/>
            </a:endParaRPr>
          </a:p>
          <a:p>
            <a:pPr lvl="0">
              <a:spcBef>
                <a:spcPts val="0"/>
              </a:spcBef>
              <a:spcAft>
                <a:spcPts val="0"/>
              </a:spcAft>
              <a:buNone/>
            </a:pPr>
            <a:r>
              <a:rPr lang="en" sz="700" b="1" dirty="0">
                <a:solidFill>
                  <a:srgbClr val="000080"/>
                </a:solidFill>
                <a:highlight>
                  <a:srgbClr val="F7FAFF"/>
                </a:highlight>
                <a:latin typeface="Arial"/>
                <a:ea typeface="Arial"/>
                <a:cs typeface="Arial"/>
                <a:sym typeface="Arial"/>
              </a:rPr>
              <a:t>use </a:t>
            </a:r>
            <a:r>
              <a:rPr lang="en" sz="700" dirty="0">
                <a:solidFill>
                  <a:srgbClr val="000000"/>
                </a:solidFill>
                <a:highlight>
                  <a:srgbClr val="F7FAFF"/>
                </a:highlight>
                <a:latin typeface="Arial"/>
                <a:ea typeface="Arial"/>
                <a:cs typeface="Arial"/>
                <a:sym typeface="Arial"/>
              </a:rPr>
              <a:t>yii\base\Model;</a:t>
            </a:r>
          </a:p>
          <a:p>
            <a:pPr lvl="0">
              <a:spcBef>
                <a:spcPts val="0"/>
              </a:spcBef>
              <a:spcAft>
                <a:spcPts val="0"/>
              </a:spcAft>
              <a:buNone/>
            </a:pPr>
            <a:endParaRPr sz="700" dirty="0">
              <a:solidFill>
                <a:srgbClr val="000000"/>
              </a:solidFill>
              <a:highlight>
                <a:srgbClr val="F7FAFF"/>
              </a:highlight>
              <a:latin typeface="Arial"/>
              <a:ea typeface="Arial"/>
              <a:cs typeface="Arial"/>
              <a:sym typeface="Arial"/>
            </a:endParaRPr>
          </a:p>
          <a:p>
            <a:pPr lvl="0">
              <a:spcBef>
                <a:spcPts val="0"/>
              </a:spcBef>
              <a:spcAft>
                <a:spcPts val="0"/>
              </a:spcAft>
              <a:buNone/>
            </a:pPr>
            <a:r>
              <a:rPr lang="en" sz="700" b="1" dirty="0">
                <a:solidFill>
                  <a:srgbClr val="000080"/>
                </a:solidFill>
                <a:highlight>
                  <a:srgbClr val="F7FAFF"/>
                </a:highlight>
                <a:latin typeface="Arial"/>
                <a:ea typeface="Arial"/>
                <a:cs typeface="Arial"/>
                <a:sym typeface="Arial"/>
              </a:rPr>
              <a:t>class</a:t>
            </a:r>
            <a:r>
              <a:rPr lang="en" sz="700" b="1" dirty="0">
                <a:solidFill>
                  <a:schemeClr val="accent4"/>
                </a:solidFill>
                <a:highlight>
                  <a:srgbClr val="F7FAFF"/>
                </a:highlight>
                <a:latin typeface="Arial"/>
                <a:ea typeface="Arial"/>
                <a:cs typeface="Arial"/>
                <a:sym typeface="Arial"/>
              </a:rPr>
              <a:t> </a:t>
            </a:r>
            <a:r>
              <a:rPr lang="en" sz="700" dirty="0">
                <a:solidFill>
                  <a:schemeClr val="accent4"/>
                </a:solidFill>
                <a:highlight>
                  <a:srgbClr val="F7FAFF"/>
                </a:highlight>
                <a:latin typeface="Arial"/>
                <a:ea typeface="Arial"/>
                <a:cs typeface="Arial"/>
                <a:sym typeface="Arial"/>
              </a:rPr>
              <a:t>Boo</a:t>
            </a:r>
            <a:r>
              <a:rPr lang="en" sz="700" dirty="0">
                <a:solidFill>
                  <a:srgbClr val="000000"/>
                </a:solidFill>
                <a:highlight>
                  <a:srgbClr val="F7FAFF"/>
                </a:highlight>
                <a:latin typeface="Arial"/>
                <a:ea typeface="Arial"/>
                <a:cs typeface="Arial"/>
                <a:sym typeface="Arial"/>
              </a:rPr>
              <a:t>k </a:t>
            </a:r>
            <a:r>
              <a:rPr lang="en" sz="700" b="1" dirty="0">
                <a:solidFill>
                  <a:srgbClr val="000080"/>
                </a:solidFill>
                <a:highlight>
                  <a:srgbClr val="F7FAFF"/>
                </a:highlight>
                <a:latin typeface="Arial"/>
                <a:ea typeface="Arial"/>
                <a:cs typeface="Arial"/>
                <a:sym typeface="Arial"/>
              </a:rPr>
              <a:t>extends </a:t>
            </a:r>
            <a:r>
              <a:rPr lang="en" sz="700" dirty="0">
                <a:solidFill>
                  <a:srgbClr val="000000"/>
                </a:solidFill>
                <a:highlight>
                  <a:srgbClr val="F7FAFF"/>
                </a:highlight>
                <a:latin typeface="Arial"/>
                <a:ea typeface="Arial"/>
                <a:cs typeface="Arial"/>
                <a:sym typeface="Arial"/>
              </a:rPr>
              <a:t>Model{</a:t>
            </a:r>
          </a:p>
          <a:p>
            <a:pPr lvl="0">
              <a:spcBef>
                <a:spcPts val="0"/>
              </a:spcBef>
              <a:spcAft>
                <a:spcPts val="0"/>
              </a:spcAft>
              <a:buNone/>
            </a:pPr>
            <a:endParaRPr sz="700" i="1" dirty="0">
              <a:solidFill>
                <a:srgbClr val="808080"/>
              </a:solidFill>
              <a:highlight>
                <a:srgbClr val="F7FAFF"/>
              </a:highlight>
              <a:latin typeface="Arial"/>
              <a:ea typeface="Arial"/>
              <a:cs typeface="Arial"/>
              <a:sym typeface="Arial"/>
            </a:endParaRP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b="1" dirty="0">
                <a:solidFill>
                  <a:srgbClr val="000080"/>
                </a:solidFill>
                <a:highlight>
                  <a:srgbClr val="F7FAFF"/>
                </a:highlight>
                <a:latin typeface="Arial"/>
                <a:ea typeface="Arial"/>
                <a:cs typeface="Arial"/>
                <a:sym typeface="Arial"/>
              </a:rPr>
              <a:t>function </a:t>
            </a:r>
            <a:r>
              <a:rPr lang="en" sz="700" dirty="0">
                <a:solidFill>
                  <a:srgbClr val="000000"/>
                </a:solidFill>
                <a:highlight>
                  <a:srgbClr val="F7FAFF"/>
                </a:highlight>
                <a:latin typeface="Arial"/>
                <a:ea typeface="Arial"/>
                <a:cs typeface="Arial"/>
                <a:sym typeface="Arial"/>
              </a:rPr>
              <a:t>attributeLabels()</a:t>
            </a:r>
          </a:p>
          <a:p>
            <a:pPr lvl="0">
              <a:spcBef>
                <a:spcPts val="0"/>
              </a:spcBef>
              <a:spcAft>
                <a:spcPts val="0"/>
              </a:spcAft>
              <a:buNone/>
            </a:pPr>
            <a:r>
              <a:rPr lang="en" sz="700" dirty="0">
                <a:solidFill>
                  <a:srgbClr val="000000"/>
                </a:solidFill>
                <a:highlight>
                  <a:srgbClr val="F7FAFF"/>
                </a:highlight>
                <a:latin typeface="Arial"/>
                <a:ea typeface="Arial"/>
                <a:cs typeface="Arial"/>
                <a:sym typeface="Arial"/>
              </a:rPr>
              <a:t>   {</a:t>
            </a:r>
          </a:p>
          <a:p>
            <a:pPr lvl="0">
              <a:spcBef>
                <a:spcPts val="0"/>
              </a:spcBef>
              <a:spcAft>
                <a:spcPts val="0"/>
              </a:spcAft>
              <a:buNone/>
            </a:pPr>
            <a:r>
              <a:rPr lang="en" sz="700" dirty="0">
                <a:solidFill>
                  <a:srgbClr val="000000"/>
                </a:solidFill>
                <a:highlight>
                  <a:srgbClr val="F7FAFF"/>
                </a:highlight>
                <a:latin typeface="Arial"/>
                <a:ea typeface="Arial"/>
                <a:cs typeface="Arial"/>
                <a:sym typeface="Arial"/>
              </a:rPr>
              <a:t>       </a:t>
            </a:r>
            <a:r>
              <a:rPr lang="en" sz="700" b="1" dirty="0">
                <a:solidFill>
                  <a:srgbClr val="000080"/>
                </a:solidFill>
                <a:highlight>
                  <a:srgbClr val="F7FAFF"/>
                </a:highlight>
                <a:latin typeface="Arial"/>
                <a:ea typeface="Arial"/>
                <a:cs typeface="Arial"/>
                <a:sym typeface="Arial"/>
              </a:rPr>
              <a:t>return </a:t>
            </a:r>
            <a:r>
              <a:rPr lang="en" sz="700" dirty="0">
                <a:solidFill>
                  <a:srgbClr val="000000"/>
                </a:solidFill>
                <a:highlight>
                  <a:srgbClr val="F7FAFF"/>
                </a:highlight>
                <a:latin typeface="Arial"/>
                <a:ea typeface="Arial"/>
                <a:cs typeface="Arial"/>
                <a:sym typeface="Arial"/>
              </a:rPr>
              <a:t>[</a:t>
            </a:r>
            <a:r>
              <a:rPr lang="en" sz="700" b="1" dirty="0">
                <a:solidFill>
                  <a:srgbClr val="008000"/>
                </a:solidFill>
                <a:highlight>
                  <a:srgbClr val="F7FAFF"/>
                </a:highlight>
                <a:latin typeface="Arial"/>
                <a:ea typeface="Arial"/>
                <a:cs typeface="Arial"/>
                <a:sym typeface="Arial"/>
              </a:rPr>
              <a:t>"bookname" </a:t>
            </a:r>
            <a:r>
              <a:rPr lang="en" sz="700" dirty="0">
                <a:solidFill>
                  <a:srgbClr val="000000"/>
                </a:solidFill>
                <a:highlight>
                  <a:srgbClr val="F7FAFF"/>
                </a:highlight>
                <a:latin typeface="Arial"/>
                <a:ea typeface="Arial"/>
                <a:cs typeface="Arial"/>
                <a:sym typeface="Arial"/>
              </a:rPr>
              <a:t>=&gt; </a:t>
            </a:r>
            <a:r>
              <a:rPr lang="en" sz="700" b="1" dirty="0">
                <a:solidFill>
                  <a:srgbClr val="008000"/>
                </a:solidFill>
                <a:highlight>
                  <a:srgbClr val="F7FAFF"/>
                </a:highlight>
                <a:latin typeface="Arial"/>
                <a:ea typeface="Arial"/>
                <a:cs typeface="Arial"/>
                <a:sym typeface="Arial"/>
              </a:rPr>
              <a:t>"Introduction to Yii2 Programming"</a:t>
            </a:r>
            <a:r>
              <a:rPr lang="en" sz="700" dirty="0">
                <a:solidFill>
                  <a:srgbClr val="000000"/>
                </a:solidFill>
                <a:highlight>
                  <a:srgbClr val="F7FAFF"/>
                </a:highlight>
                <a:latin typeface="Arial"/>
                <a:ea typeface="Arial"/>
                <a:cs typeface="Arial"/>
                <a:sym typeface="Arial"/>
              </a:rPr>
              <a:t>, </a:t>
            </a:r>
            <a:r>
              <a:rPr lang="en" sz="700" i="1" dirty="0">
                <a:solidFill>
                  <a:srgbClr val="808080"/>
                </a:solidFill>
                <a:highlight>
                  <a:srgbClr val="F7FAFF"/>
                </a:highlight>
                <a:latin typeface="Arial"/>
                <a:ea typeface="Arial"/>
                <a:cs typeface="Arial"/>
                <a:sym typeface="Arial"/>
              </a:rPr>
              <a:t>//Assign Attribute</a:t>
            </a: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b="1" dirty="0">
                <a:solidFill>
                  <a:srgbClr val="008000"/>
                </a:solidFill>
                <a:highlight>
                  <a:srgbClr val="F7FAFF"/>
                </a:highlight>
                <a:latin typeface="Arial"/>
                <a:ea typeface="Arial"/>
                <a:cs typeface="Arial"/>
                <a:sym typeface="Arial"/>
              </a:rPr>
              <a:t>"publisher" </a:t>
            </a:r>
            <a:r>
              <a:rPr lang="en" sz="700" dirty="0">
                <a:solidFill>
                  <a:srgbClr val="000000"/>
                </a:solidFill>
                <a:highlight>
                  <a:srgbClr val="F7FAFF"/>
                </a:highlight>
                <a:latin typeface="Arial"/>
                <a:ea typeface="Arial"/>
                <a:cs typeface="Arial"/>
                <a:sym typeface="Arial"/>
              </a:rPr>
              <a:t>=&gt; </a:t>
            </a:r>
            <a:r>
              <a:rPr lang="en" sz="700" b="1" dirty="0">
                <a:solidFill>
                  <a:srgbClr val="008000"/>
                </a:solidFill>
                <a:highlight>
                  <a:srgbClr val="F7FAFF"/>
                </a:highlight>
                <a:latin typeface="Arial"/>
                <a:ea typeface="Arial"/>
                <a:cs typeface="Arial"/>
                <a:sym typeface="Arial"/>
              </a:rPr>
              <a:t>"Pearson"</a:t>
            </a:r>
            <a:r>
              <a:rPr lang="en" sz="700" dirty="0">
                <a:solidFill>
                  <a:srgbClr val="000000"/>
                </a:solidFill>
                <a:highlight>
                  <a:srgbClr val="F7FAFF"/>
                </a:highlight>
                <a:latin typeface="Arial"/>
                <a:ea typeface="Arial"/>
                <a:cs typeface="Arial"/>
                <a:sym typeface="Arial"/>
              </a:rPr>
              <a:t>, </a:t>
            </a:r>
            <a:r>
              <a:rPr lang="en" sz="700" i="1" dirty="0">
                <a:solidFill>
                  <a:srgbClr val="808080"/>
                </a:solidFill>
                <a:highlight>
                  <a:srgbClr val="F7FAFF"/>
                </a:highlight>
                <a:latin typeface="Arial"/>
                <a:ea typeface="Arial"/>
                <a:cs typeface="Arial"/>
                <a:sym typeface="Arial"/>
              </a:rPr>
              <a:t>//Assign Attribute</a:t>
            </a: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b="1" dirty="0">
                <a:solidFill>
                  <a:srgbClr val="008000"/>
                </a:solidFill>
                <a:highlight>
                  <a:srgbClr val="F7FAFF"/>
                </a:highlight>
                <a:latin typeface="Arial"/>
                <a:ea typeface="Arial"/>
                <a:cs typeface="Arial"/>
                <a:sym typeface="Arial"/>
              </a:rPr>
              <a:t>"edition" </a:t>
            </a:r>
            <a:r>
              <a:rPr lang="en" sz="700" dirty="0">
                <a:solidFill>
                  <a:srgbClr val="000000"/>
                </a:solidFill>
                <a:highlight>
                  <a:srgbClr val="F7FAFF"/>
                </a:highlight>
                <a:latin typeface="Arial"/>
                <a:ea typeface="Arial"/>
                <a:cs typeface="Arial"/>
                <a:sym typeface="Arial"/>
              </a:rPr>
              <a:t>=&gt; </a:t>
            </a:r>
            <a:r>
              <a:rPr lang="en" sz="700" b="1" dirty="0">
                <a:solidFill>
                  <a:srgbClr val="008000"/>
                </a:solidFill>
                <a:highlight>
                  <a:srgbClr val="F7FAFF"/>
                </a:highlight>
                <a:latin typeface="Arial"/>
                <a:ea typeface="Arial"/>
                <a:cs typeface="Arial"/>
                <a:sym typeface="Arial"/>
              </a:rPr>
              <a:t>"Ninth Edition"</a:t>
            </a:r>
            <a:r>
              <a:rPr lang="en" sz="700" dirty="0">
                <a:solidFill>
                  <a:srgbClr val="000000"/>
                </a:solidFill>
                <a:highlight>
                  <a:srgbClr val="F7FAFF"/>
                </a:highlight>
                <a:latin typeface="Arial"/>
                <a:ea typeface="Arial"/>
                <a:cs typeface="Arial"/>
                <a:sym typeface="Arial"/>
              </a:rPr>
              <a:t>, </a:t>
            </a:r>
            <a:r>
              <a:rPr lang="en" sz="700" i="1" dirty="0">
                <a:solidFill>
                  <a:srgbClr val="808080"/>
                </a:solidFill>
                <a:highlight>
                  <a:srgbClr val="F7FAFF"/>
                </a:highlight>
                <a:latin typeface="Arial"/>
                <a:ea typeface="Arial"/>
                <a:cs typeface="Arial"/>
                <a:sym typeface="Arial"/>
              </a:rPr>
              <a:t>//Assign Attribute</a:t>
            </a: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b="1" dirty="0">
                <a:solidFill>
                  <a:srgbClr val="008000"/>
                </a:solidFill>
                <a:highlight>
                  <a:srgbClr val="F7FAFF"/>
                </a:highlight>
                <a:latin typeface="Arial"/>
                <a:ea typeface="Arial"/>
                <a:cs typeface="Arial"/>
                <a:sym typeface="Arial"/>
              </a:rPr>
              <a:t>"author" </a:t>
            </a:r>
            <a:r>
              <a:rPr lang="en" sz="700" dirty="0">
                <a:solidFill>
                  <a:srgbClr val="000000"/>
                </a:solidFill>
                <a:highlight>
                  <a:srgbClr val="F7FAFF"/>
                </a:highlight>
                <a:latin typeface="Arial"/>
                <a:ea typeface="Arial"/>
                <a:cs typeface="Arial"/>
                <a:sym typeface="Arial"/>
              </a:rPr>
              <a:t>=&gt; </a:t>
            </a:r>
            <a:r>
              <a:rPr lang="en" sz="700" b="1" dirty="0">
                <a:solidFill>
                  <a:srgbClr val="008000"/>
                </a:solidFill>
                <a:highlight>
                  <a:srgbClr val="F7FAFF"/>
                </a:highlight>
                <a:latin typeface="Arial"/>
                <a:ea typeface="Arial"/>
                <a:cs typeface="Arial"/>
                <a:sym typeface="Arial"/>
              </a:rPr>
              <a:t>"Y.Daniel Liang"</a:t>
            </a:r>
            <a:r>
              <a:rPr lang="en" sz="700" dirty="0">
                <a:solidFill>
                  <a:srgbClr val="000000"/>
                </a:solidFill>
                <a:highlight>
                  <a:srgbClr val="F7FAFF"/>
                </a:highlight>
                <a:latin typeface="Arial"/>
                <a:ea typeface="Arial"/>
                <a:cs typeface="Arial"/>
                <a:sym typeface="Arial"/>
              </a:rPr>
              <a:t>, </a:t>
            </a:r>
            <a:r>
              <a:rPr lang="en" sz="700" i="1" dirty="0">
                <a:solidFill>
                  <a:srgbClr val="808080"/>
                </a:solidFill>
                <a:highlight>
                  <a:srgbClr val="F7FAFF"/>
                </a:highlight>
                <a:latin typeface="Arial"/>
                <a:ea typeface="Arial"/>
                <a:cs typeface="Arial"/>
                <a:sym typeface="Arial"/>
              </a:rPr>
              <a:t>//Assign Attribute</a:t>
            </a: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b="1" dirty="0">
                <a:solidFill>
                  <a:srgbClr val="008000"/>
                </a:solidFill>
                <a:highlight>
                  <a:srgbClr val="F7FAFF"/>
                </a:highlight>
                <a:latin typeface="Arial"/>
                <a:ea typeface="Arial"/>
                <a:cs typeface="Arial"/>
                <a:sym typeface="Arial"/>
              </a:rPr>
              <a:t>"price" </a:t>
            </a:r>
            <a:r>
              <a:rPr lang="en" sz="700" dirty="0">
                <a:solidFill>
                  <a:srgbClr val="000000"/>
                </a:solidFill>
                <a:highlight>
                  <a:srgbClr val="F7FAFF"/>
                </a:highlight>
                <a:latin typeface="Arial"/>
                <a:ea typeface="Arial"/>
                <a:cs typeface="Arial"/>
                <a:sym typeface="Arial"/>
              </a:rPr>
              <a:t>=&gt; </a:t>
            </a:r>
            <a:r>
              <a:rPr lang="en" sz="700" dirty="0">
                <a:solidFill>
                  <a:srgbClr val="0000FF"/>
                </a:solidFill>
                <a:highlight>
                  <a:srgbClr val="F7FAFF"/>
                </a:highlight>
                <a:latin typeface="Arial"/>
                <a:ea typeface="Arial"/>
                <a:cs typeface="Arial"/>
                <a:sym typeface="Arial"/>
              </a:rPr>
              <a:t>118.00</a:t>
            </a:r>
            <a:r>
              <a:rPr lang="en" sz="700" dirty="0">
                <a:solidFill>
                  <a:srgbClr val="000000"/>
                </a:solidFill>
                <a:highlight>
                  <a:srgbClr val="F7FAFF"/>
                </a:highlight>
                <a:latin typeface="Arial"/>
                <a:ea typeface="Arial"/>
                <a:cs typeface="Arial"/>
                <a:sym typeface="Arial"/>
              </a:rPr>
              <a:t>]; </a:t>
            </a:r>
            <a:r>
              <a:rPr lang="en" sz="700" i="1" dirty="0">
                <a:solidFill>
                  <a:srgbClr val="808080"/>
                </a:solidFill>
                <a:highlight>
                  <a:srgbClr val="F7FAFF"/>
                </a:highlight>
                <a:latin typeface="Arial"/>
                <a:ea typeface="Arial"/>
                <a:cs typeface="Arial"/>
                <a:sym typeface="Arial"/>
              </a:rPr>
              <a:t>//Assign Attribute</a:t>
            </a:r>
          </a:p>
          <a:p>
            <a:pPr lvl="0">
              <a:spcBef>
                <a:spcPts val="0"/>
              </a:spcBef>
              <a:spcAft>
                <a:spcPts val="0"/>
              </a:spcAft>
              <a:buNone/>
            </a:pPr>
            <a:r>
              <a:rPr lang="en" sz="700" i="1" dirty="0">
                <a:solidFill>
                  <a:srgbClr val="808080"/>
                </a:solidFill>
                <a:highlight>
                  <a:srgbClr val="F7FAFF"/>
                </a:highlight>
                <a:latin typeface="Arial"/>
                <a:ea typeface="Arial"/>
                <a:cs typeface="Arial"/>
                <a:sym typeface="Arial"/>
              </a:rPr>
              <a:t>   </a:t>
            </a:r>
            <a:r>
              <a:rPr lang="en" sz="700" dirty="0">
                <a:solidFill>
                  <a:srgbClr val="000000"/>
                </a:solidFill>
                <a:highlight>
                  <a:srgbClr val="F7FAFF"/>
                </a:highlight>
                <a:latin typeface="Arial"/>
                <a:ea typeface="Arial"/>
                <a:cs typeface="Arial"/>
                <a:sym typeface="Arial"/>
              </a:rPr>
              <a:t>}</a:t>
            </a:r>
          </a:p>
          <a:p>
            <a:pPr lvl="0">
              <a:spcBef>
                <a:spcPts val="0"/>
              </a:spcBef>
              <a:spcAft>
                <a:spcPts val="0"/>
              </a:spcAft>
              <a:buNone/>
            </a:pPr>
            <a:r>
              <a:rPr lang="en" sz="700" dirty="0">
                <a:solidFill>
                  <a:srgbClr val="000000"/>
                </a:solidFill>
                <a:highlight>
                  <a:srgbClr val="F7FAFF"/>
                </a:highlight>
                <a:latin typeface="Arial"/>
                <a:ea typeface="Arial"/>
                <a:cs typeface="Arial"/>
                <a:sym typeface="Arial"/>
              </a:rPr>
              <a:t>}</a:t>
            </a:r>
          </a:p>
          <a:p>
            <a:pPr lvl="0">
              <a:spcBef>
                <a:spcPts val="0"/>
              </a:spcBef>
              <a:spcAft>
                <a:spcPts val="0"/>
              </a:spcAft>
              <a:buNone/>
            </a:pPr>
            <a:r>
              <a:rPr lang="en" sz="700" b="1" dirty="0">
                <a:solidFill>
                  <a:srgbClr val="000080"/>
                </a:solidFill>
                <a:highlight>
                  <a:srgbClr val="F7FAFF"/>
                </a:highlight>
                <a:latin typeface="Arial"/>
                <a:ea typeface="Arial"/>
                <a:cs typeface="Arial"/>
                <a:sym typeface="Arial"/>
              </a:rPr>
              <a:t>?&gt;</a:t>
            </a:r>
          </a:p>
          <a:p>
            <a:pPr lvl="0">
              <a:spcBef>
                <a:spcPts val="0"/>
              </a:spcBef>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lgn="ctr">
              <a:spcBef>
                <a:spcPts val="0"/>
              </a:spcBef>
              <a:buNone/>
            </a:pPr>
            <a:r>
              <a:rPr lang="en" dirty="0"/>
              <a:t>Yii2 Introduction</a:t>
            </a:r>
          </a:p>
        </p:txBody>
      </p:sp>
      <p:pic>
        <p:nvPicPr>
          <p:cNvPr id="92" name="Shape 92" descr="yii2.png"/>
          <p:cNvPicPr preferRelativeResize="0"/>
          <p:nvPr/>
        </p:nvPicPr>
        <p:blipFill>
          <a:blip r:embed="rId3">
            <a:alphaModFix/>
          </a:blip>
          <a:stretch>
            <a:fillRect/>
          </a:stretch>
        </p:blipFill>
        <p:spPr>
          <a:xfrm>
            <a:off x="718600" y="1843225"/>
            <a:ext cx="2224699" cy="688750"/>
          </a:xfrm>
          <a:prstGeom prst="rect">
            <a:avLst/>
          </a:prstGeom>
          <a:noFill/>
          <a:ln>
            <a:noFill/>
          </a:ln>
        </p:spPr>
      </p:pic>
      <p:sp>
        <p:nvSpPr>
          <p:cNvPr id="93" name="Shape 93"/>
          <p:cNvSpPr/>
          <p:nvPr/>
        </p:nvSpPr>
        <p:spPr>
          <a:xfrm>
            <a:off x="6078950" y="1732775"/>
            <a:ext cx="1517400" cy="1368000"/>
          </a:xfrm>
          <a:prstGeom prst="roundRect">
            <a:avLst>
              <a:gd name="adj" fmla="val 16667"/>
            </a:avLst>
          </a:prstGeom>
          <a:solidFill>
            <a:srgbClr val="B6D7A8"/>
          </a:solidFill>
          <a:ln>
            <a:noFill/>
          </a:ln>
        </p:spPr>
        <p:txBody>
          <a:bodyPr lIns="91425" tIns="91425" rIns="91425" bIns="91425" anchor="ctr" anchorCtr="0">
            <a:noAutofit/>
          </a:bodyPr>
          <a:lstStyle/>
          <a:p>
            <a:pPr lvl="0" algn="ctr" rtl="0">
              <a:lnSpc>
                <a:spcPct val="100000"/>
              </a:lnSpc>
              <a:spcBef>
                <a:spcPts val="0"/>
              </a:spcBef>
              <a:spcAft>
                <a:spcPts val="0"/>
              </a:spcAft>
              <a:buNone/>
            </a:pPr>
            <a:r>
              <a:rPr lang="en" sz="1100">
                <a:solidFill>
                  <a:srgbClr val="333333"/>
                </a:solidFill>
              </a:rPr>
              <a:t>Mean "simple and evolutionary" in Chinese. It can also be thought of as an acronym for </a:t>
            </a:r>
            <a:r>
              <a:rPr lang="en" sz="1100" b="1">
                <a:solidFill>
                  <a:srgbClr val="333333"/>
                </a:solidFill>
              </a:rPr>
              <a:t>Yes It Is</a:t>
            </a:r>
            <a:r>
              <a:rPr lang="en" sz="1100">
                <a:solidFill>
                  <a:srgbClr val="333333"/>
                </a:solidFill>
              </a:rPr>
              <a:t>!</a:t>
            </a:r>
          </a:p>
        </p:txBody>
      </p:sp>
      <p:sp>
        <p:nvSpPr>
          <p:cNvPr id="94" name="Shape 94"/>
          <p:cNvSpPr/>
          <p:nvPr/>
        </p:nvSpPr>
        <p:spPr>
          <a:xfrm>
            <a:off x="3665187" y="1177025"/>
            <a:ext cx="1631700" cy="1431300"/>
          </a:xfrm>
          <a:prstGeom prst="roundRect">
            <a:avLst>
              <a:gd name="adj" fmla="val 16667"/>
            </a:avLst>
          </a:prstGeom>
          <a:solidFill>
            <a:srgbClr val="B6D7A8"/>
          </a:solidFill>
          <a:ln>
            <a:noFill/>
          </a:ln>
        </p:spPr>
        <p:txBody>
          <a:bodyPr lIns="91425" tIns="91425" rIns="91425" bIns="91425" anchor="ctr" anchorCtr="0">
            <a:noAutofit/>
          </a:bodyPr>
          <a:lstStyle/>
          <a:p>
            <a:pPr lvl="0" algn="ctr" rtl="0">
              <a:lnSpc>
                <a:spcPct val="115000"/>
              </a:lnSpc>
              <a:spcBef>
                <a:spcPts val="0"/>
              </a:spcBef>
              <a:buNone/>
            </a:pPr>
            <a:endParaRPr sz="1100"/>
          </a:p>
        </p:txBody>
      </p:sp>
      <p:sp>
        <p:nvSpPr>
          <p:cNvPr id="95" name="Shape 95"/>
          <p:cNvSpPr/>
          <p:nvPr/>
        </p:nvSpPr>
        <p:spPr>
          <a:xfrm>
            <a:off x="4410650" y="3225125"/>
            <a:ext cx="1729200" cy="1224000"/>
          </a:xfrm>
          <a:prstGeom prst="roundRect">
            <a:avLst>
              <a:gd name="adj" fmla="val 16667"/>
            </a:avLst>
          </a:prstGeom>
          <a:solidFill>
            <a:srgbClr val="B6D7A8"/>
          </a:solidFill>
          <a:ln>
            <a:noFill/>
          </a:ln>
        </p:spPr>
        <p:txBody>
          <a:bodyPr lIns="91425" tIns="91425" rIns="91425" bIns="91425" anchor="ctr" anchorCtr="0">
            <a:noAutofit/>
          </a:bodyPr>
          <a:lstStyle/>
          <a:p>
            <a:pPr lvl="0" algn="ctr" rtl="0">
              <a:lnSpc>
                <a:spcPct val="100000"/>
              </a:lnSpc>
              <a:spcBef>
                <a:spcPts val="0"/>
              </a:spcBef>
              <a:spcAft>
                <a:spcPts val="0"/>
              </a:spcAft>
              <a:buNone/>
            </a:pPr>
            <a:r>
              <a:rPr lang="en" sz="1050">
                <a:solidFill>
                  <a:srgbClr val="333333"/>
                </a:solidFill>
              </a:rPr>
              <a:t>Like most PHP frameworks, Yii implements the MVC (Model-View-Controller) architectural pattern </a:t>
            </a:r>
          </a:p>
        </p:txBody>
      </p:sp>
      <p:sp>
        <p:nvSpPr>
          <p:cNvPr id="96" name="Shape 96"/>
          <p:cNvSpPr txBox="1"/>
          <p:nvPr/>
        </p:nvSpPr>
        <p:spPr>
          <a:xfrm>
            <a:off x="3754900" y="1253375"/>
            <a:ext cx="1452300" cy="1278600"/>
          </a:xfrm>
          <a:prstGeom prst="rect">
            <a:avLst/>
          </a:prstGeom>
          <a:noFill/>
          <a:ln>
            <a:noFill/>
          </a:ln>
        </p:spPr>
        <p:txBody>
          <a:bodyPr lIns="91425" tIns="91425" rIns="91425" bIns="91425" anchor="t" anchorCtr="0">
            <a:noAutofit/>
          </a:bodyPr>
          <a:lstStyle/>
          <a:p>
            <a:pPr lvl="0" algn="ctr" rtl="0">
              <a:lnSpc>
                <a:spcPct val="115000"/>
              </a:lnSpc>
              <a:spcBef>
                <a:spcPts val="0"/>
              </a:spcBef>
              <a:buNone/>
            </a:pPr>
            <a:r>
              <a:rPr lang="en" sz="1050" dirty="0">
                <a:solidFill>
                  <a:srgbClr val="333333"/>
                </a:solidFill>
              </a:rPr>
              <a:t>High performance</a:t>
            </a:r>
            <a:r>
              <a:rPr lang="en" sz="1050" dirty="0" smtClean="0">
                <a:solidFill>
                  <a:srgbClr val="333333"/>
                </a:solidFill>
              </a:rPr>
              <a:t>,</a:t>
            </a:r>
          </a:p>
          <a:p>
            <a:pPr lvl="0" algn="ctr" rtl="0">
              <a:lnSpc>
                <a:spcPct val="115000"/>
              </a:lnSpc>
              <a:spcBef>
                <a:spcPts val="0"/>
              </a:spcBef>
              <a:buNone/>
            </a:pPr>
            <a:r>
              <a:rPr lang="en" sz="1050" dirty="0" smtClean="0">
                <a:solidFill>
                  <a:srgbClr val="333333"/>
                </a:solidFill>
              </a:rPr>
              <a:t> </a:t>
            </a:r>
            <a:r>
              <a:rPr lang="en" sz="1050" dirty="0">
                <a:solidFill>
                  <a:srgbClr val="333333"/>
                </a:solidFill>
              </a:rPr>
              <a:t>component-based PHP framework for rapidly developing modern Web applications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Validation Rules</a:t>
            </a:r>
          </a:p>
        </p:txBody>
      </p:sp>
      <p:sp>
        <p:nvSpPr>
          <p:cNvPr id="251" name="Shape 251"/>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rtl="0">
              <a:spcBef>
                <a:spcPts val="0"/>
              </a:spcBef>
              <a:spcAft>
                <a:spcPts val="0"/>
              </a:spcAft>
              <a:buNone/>
            </a:pPr>
            <a:r>
              <a:rPr lang="en" sz="1200">
                <a:solidFill>
                  <a:srgbClr val="434343"/>
                </a:solidFill>
                <a:latin typeface="Arial"/>
                <a:ea typeface="Arial"/>
                <a:cs typeface="Arial"/>
                <a:sym typeface="Arial"/>
              </a:rPr>
              <a:t>Validate the input before making an action to the database</a:t>
            </a:r>
          </a:p>
          <a:p>
            <a:pPr lvl="0" rtl="0">
              <a:spcBef>
                <a:spcPts val="0"/>
              </a:spcBef>
              <a:spcAft>
                <a:spcPts val="0"/>
              </a:spcAft>
              <a:buNone/>
            </a:pPr>
            <a:endParaRPr sz="900" b="1">
              <a:solidFill>
                <a:srgbClr val="000080"/>
              </a:solidFill>
              <a:highlight>
                <a:srgbClr val="F7FAFF"/>
              </a:highlight>
              <a:latin typeface="Arial"/>
              <a:ea typeface="Arial"/>
              <a:cs typeface="Arial"/>
              <a:sym typeface="Arial"/>
            </a:endParaRPr>
          </a:p>
          <a:p>
            <a:pPr lvl="0" rtl="0">
              <a:spcBef>
                <a:spcPts val="0"/>
              </a:spcBef>
              <a:spcAft>
                <a:spcPts val="0"/>
              </a:spcAft>
              <a:buNone/>
            </a:pPr>
            <a:endParaRPr sz="900" b="1">
              <a:solidFill>
                <a:srgbClr val="000080"/>
              </a:solidFill>
              <a:highlight>
                <a:srgbClr val="F7FAFF"/>
              </a:highlight>
              <a:latin typeface="Arial"/>
              <a:ea typeface="Arial"/>
              <a:cs typeface="Arial"/>
              <a:sym typeface="Arial"/>
            </a:endParaRPr>
          </a:p>
          <a:p>
            <a:pPr lvl="0" rtl="0">
              <a:spcBef>
                <a:spcPts val="0"/>
              </a:spcBef>
              <a:spcAft>
                <a:spcPts val="0"/>
              </a:spcAft>
              <a:buNone/>
            </a:pPr>
            <a:endParaRPr sz="900" b="1">
              <a:solidFill>
                <a:srgbClr val="000080"/>
              </a:solidFill>
              <a:highlight>
                <a:srgbClr val="F7FAFF"/>
              </a:highlight>
              <a:latin typeface="Arial"/>
              <a:ea typeface="Arial"/>
              <a:cs typeface="Arial"/>
              <a:sym typeface="Arial"/>
            </a:endParaRPr>
          </a:p>
          <a:p>
            <a:pPr lvl="0">
              <a:spcBef>
                <a:spcPts val="0"/>
              </a:spcBef>
              <a:spcAft>
                <a:spcPts val="0"/>
              </a:spcAft>
              <a:buNone/>
            </a:pPr>
            <a:r>
              <a:rPr lang="en" sz="900" b="1">
                <a:solidFill>
                  <a:srgbClr val="000080"/>
                </a:solidFill>
                <a:highlight>
                  <a:srgbClr val="F7FAFF"/>
                </a:highlight>
                <a:latin typeface="Arial"/>
                <a:ea typeface="Arial"/>
                <a:cs typeface="Arial"/>
                <a:sym typeface="Arial"/>
              </a:rPr>
              <a:t>public function </a:t>
            </a:r>
            <a:r>
              <a:rPr lang="en" sz="900">
                <a:solidFill>
                  <a:srgbClr val="000000"/>
                </a:solidFill>
                <a:highlight>
                  <a:srgbClr val="F7FAFF"/>
                </a:highlight>
                <a:latin typeface="Arial"/>
                <a:ea typeface="Arial"/>
                <a:cs typeface="Arial"/>
                <a:sym typeface="Arial"/>
              </a:rPr>
              <a:t>rules()</a:t>
            </a:r>
          </a:p>
          <a:p>
            <a:pPr lvl="0">
              <a:spcBef>
                <a:spcPts val="0"/>
              </a:spcBef>
              <a:spcAft>
                <a:spcPts val="0"/>
              </a:spcAft>
              <a:buNone/>
            </a:pPr>
            <a:r>
              <a:rPr lang="en" sz="900">
                <a:solidFill>
                  <a:srgbClr val="000000"/>
                </a:solidFill>
                <a:highlight>
                  <a:srgbClr val="F7FAFF"/>
                </a:highlight>
                <a:latin typeface="Arial"/>
                <a:ea typeface="Arial"/>
                <a:cs typeface="Arial"/>
                <a:sym typeface="Arial"/>
              </a:rPr>
              <a:t>{</a:t>
            </a:r>
          </a:p>
          <a:p>
            <a:pPr lvl="0">
              <a:spcBef>
                <a:spcPts val="0"/>
              </a:spcBef>
              <a:spcAft>
                <a:spcPts val="0"/>
              </a:spcAft>
              <a:buNone/>
            </a:pPr>
            <a:r>
              <a:rPr lang="en" sz="900">
                <a:solidFill>
                  <a:srgbClr val="000000"/>
                </a:solidFill>
                <a:highlight>
                  <a:srgbClr val="F7FAFF"/>
                </a:highlight>
                <a:latin typeface="Arial"/>
                <a:ea typeface="Arial"/>
                <a:cs typeface="Arial"/>
                <a:sym typeface="Arial"/>
              </a:rPr>
              <a:t>   </a:t>
            </a:r>
            <a:r>
              <a:rPr lang="en" sz="900" b="1">
                <a:solidFill>
                  <a:srgbClr val="000080"/>
                </a:solidFill>
                <a:highlight>
                  <a:srgbClr val="F7FAFF"/>
                </a:highlight>
                <a:latin typeface="Arial"/>
                <a:ea typeface="Arial"/>
                <a:cs typeface="Arial"/>
                <a:sym typeface="Arial"/>
              </a:rPr>
              <a:t>return </a:t>
            </a:r>
            <a:r>
              <a:rPr lang="en" sz="900">
                <a:solidFill>
                  <a:srgbClr val="000000"/>
                </a:solidFill>
                <a:highlight>
                  <a:srgbClr val="F7FAFF"/>
                </a:highlight>
                <a:latin typeface="Arial"/>
                <a:ea typeface="Arial"/>
                <a:cs typeface="Arial"/>
                <a:sym typeface="Arial"/>
              </a:rPr>
              <a:t>[</a:t>
            </a:r>
          </a:p>
          <a:p>
            <a:pPr lvl="0">
              <a:spcBef>
                <a:spcPts val="0"/>
              </a:spcBef>
              <a:spcAft>
                <a:spcPts val="0"/>
              </a:spcAft>
              <a:buNone/>
            </a:pPr>
            <a:r>
              <a:rPr lang="en" sz="900">
                <a:solidFill>
                  <a:srgbClr val="000000"/>
                </a:solidFill>
                <a:highlight>
                  <a:srgbClr val="F7FAFF"/>
                </a:highlight>
                <a:latin typeface="Arial"/>
                <a:ea typeface="Arial"/>
                <a:cs typeface="Arial"/>
                <a:sym typeface="Arial"/>
              </a:rPr>
              <a:t>       [[</a:t>
            </a:r>
            <a:r>
              <a:rPr lang="en" sz="900" b="1">
                <a:solidFill>
                  <a:srgbClr val="008000"/>
                </a:solidFill>
                <a:highlight>
                  <a:srgbClr val="F7FAFF"/>
                </a:highlight>
                <a:latin typeface="Arial"/>
                <a:ea typeface="Arial"/>
                <a:cs typeface="Arial"/>
                <a:sym typeface="Arial"/>
              </a:rPr>
              <a:t>'bookname'</a:t>
            </a:r>
            <a:r>
              <a:rPr lang="en" sz="900">
                <a:solidFill>
                  <a:srgbClr val="000000"/>
                </a:solidFill>
                <a:highlight>
                  <a:srgbClr val="F7FAFF"/>
                </a:highlight>
                <a:latin typeface="Arial"/>
                <a:ea typeface="Arial"/>
                <a:cs typeface="Arial"/>
                <a:sym typeface="Arial"/>
              </a:rPr>
              <a:t>, </a:t>
            </a:r>
            <a:r>
              <a:rPr lang="en" sz="900" b="1">
                <a:solidFill>
                  <a:srgbClr val="008000"/>
                </a:solidFill>
                <a:highlight>
                  <a:srgbClr val="F7FAFF"/>
                </a:highlight>
                <a:latin typeface="Arial"/>
                <a:ea typeface="Arial"/>
                <a:cs typeface="Arial"/>
                <a:sym typeface="Arial"/>
              </a:rPr>
              <a:t>'publisher'</a:t>
            </a:r>
            <a:r>
              <a:rPr lang="en" sz="900">
                <a:solidFill>
                  <a:srgbClr val="000000"/>
                </a:solidFill>
                <a:highlight>
                  <a:srgbClr val="F7FAFF"/>
                </a:highlight>
                <a:latin typeface="Arial"/>
                <a:ea typeface="Arial"/>
                <a:cs typeface="Arial"/>
                <a:sym typeface="Arial"/>
              </a:rPr>
              <a:t>, </a:t>
            </a:r>
            <a:r>
              <a:rPr lang="en" sz="900" b="1">
                <a:solidFill>
                  <a:srgbClr val="008000"/>
                </a:solidFill>
                <a:highlight>
                  <a:srgbClr val="F7FAFF"/>
                </a:highlight>
                <a:latin typeface="Arial"/>
                <a:ea typeface="Arial"/>
                <a:cs typeface="Arial"/>
                <a:sym typeface="Arial"/>
              </a:rPr>
              <a:t>'author'</a:t>
            </a:r>
            <a:r>
              <a:rPr lang="en" sz="900">
                <a:solidFill>
                  <a:srgbClr val="000000"/>
                </a:solidFill>
                <a:highlight>
                  <a:srgbClr val="F7FAFF"/>
                </a:highlight>
                <a:latin typeface="Arial"/>
                <a:ea typeface="Arial"/>
                <a:cs typeface="Arial"/>
                <a:sym typeface="Arial"/>
              </a:rPr>
              <a:t>, </a:t>
            </a:r>
            <a:r>
              <a:rPr lang="en" sz="900" b="1">
                <a:solidFill>
                  <a:srgbClr val="008000"/>
                </a:solidFill>
                <a:highlight>
                  <a:srgbClr val="F7FAFF"/>
                </a:highlight>
                <a:latin typeface="Arial"/>
                <a:ea typeface="Arial"/>
                <a:cs typeface="Arial"/>
                <a:sym typeface="Arial"/>
              </a:rPr>
              <a:t>'price'</a:t>
            </a:r>
            <a:r>
              <a:rPr lang="en" sz="900">
                <a:solidFill>
                  <a:srgbClr val="000000"/>
                </a:solidFill>
                <a:highlight>
                  <a:srgbClr val="F7FAFF"/>
                </a:highlight>
                <a:latin typeface="Arial"/>
                <a:ea typeface="Arial"/>
                <a:cs typeface="Arial"/>
                <a:sym typeface="Arial"/>
              </a:rPr>
              <a:t>], </a:t>
            </a:r>
            <a:r>
              <a:rPr lang="en" sz="900" b="1">
                <a:solidFill>
                  <a:srgbClr val="008000"/>
                </a:solidFill>
                <a:highlight>
                  <a:srgbClr val="F7FAFF"/>
                </a:highlight>
                <a:latin typeface="Arial"/>
                <a:ea typeface="Arial"/>
                <a:cs typeface="Arial"/>
                <a:sym typeface="Arial"/>
              </a:rPr>
              <a:t>'required'</a:t>
            </a:r>
            <a:r>
              <a:rPr lang="en" sz="900">
                <a:solidFill>
                  <a:srgbClr val="000000"/>
                </a:solidFill>
                <a:highlight>
                  <a:srgbClr val="F7FAFF"/>
                </a:highlight>
                <a:latin typeface="Arial"/>
                <a:ea typeface="Arial"/>
                <a:cs typeface="Arial"/>
                <a:sym typeface="Arial"/>
              </a:rPr>
              <a:t>]</a:t>
            </a:r>
          </a:p>
          <a:p>
            <a:pPr lvl="0">
              <a:spcBef>
                <a:spcPts val="0"/>
              </a:spcBef>
              <a:spcAft>
                <a:spcPts val="0"/>
              </a:spcAft>
              <a:buNone/>
            </a:pPr>
            <a:r>
              <a:rPr lang="en" sz="900">
                <a:solidFill>
                  <a:srgbClr val="000000"/>
                </a:solidFill>
                <a:highlight>
                  <a:srgbClr val="F7FAFF"/>
                </a:highlight>
                <a:latin typeface="Arial"/>
                <a:ea typeface="Arial"/>
                <a:cs typeface="Arial"/>
                <a:sym typeface="Arial"/>
              </a:rPr>
              <a:t>   ];</a:t>
            </a:r>
          </a:p>
          <a:p>
            <a:pPr lvl="0">
              <a:spcBef>
                <a:spcPts val="0"/>
              </a:spcBef>
              <a:spcAft>
                <a:spcPts val="0"/>
              </a:spcAft>
              <a:buNone/>
            </a:pPr>
            <a:r>
              <a:rPr lang="en" sz="900">
                <a:solidFill>
                  <a:srgbClr val="000000"/>
                </a:solidFill>
                <a:highlight>
                  <a:srgbClr val="F7FAFF"/>
                </a:highlight>
                <a:latin typeface="Arial"/>
                <a:ea typeface="Arial"/>
                <a:cs typeface="Arial"/>
                <a:sym typeface="Arial"/>
              </a:rPr>
              <a:t>}</a:t>
            </a:r>
          </a:p>
          <a:p>
            <a:pPr lvl="0">
              <a:spcBef>
                <a:spcPts val="0"/>
              </a:spcBef>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rtl="0">
              <a:spcBef>
                <a:spcPts val="0"/>
              </a:spcBef>
              <a:buNone/>
            </a:pPr>
            <a:r>
              <a:rPr lang="en"/>
              <a:t>View</a:t>
            </a:r>
          </a:p>
        </p:txBody>
      </p:sp>
      <p:sp>
        <p:nvSpPr>
          <p:cNvPr id="257" name="Shape 257"/>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rtl="0">
              <a:spcBef>
                <a:spcPts val="0"/>
              </a:spcBef>
              <a:buNone/>
            </a:pPr>
            <a:r>
              <a:rPr lang="en"/>
              <a:t>Presenting code in User Interface</a:t>
            </a:r>
          </a:p>
        </p:txBody>
      </p:sp>
      <p:sp>
        <p:nvSpPr>
          <p:cNvPr id="258" name="Shape 258"/>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marL="457200" lvl="0" indent="-228600" rtl="0">
              <a:spcBef>
                <a:spcPts val="0"/>
              </a:spcBef>
              <a:buChar char="-"/>
            </a:pPr>
            <a:r>
              <a:rPr lang="en"/>
              <a:t>Creating View</a:t>
            </a:r>
          </a:p>
          <a:p>
            <a:pPr lvl="0" rtl="0">
              <a:spcBef>
                <a:spcPts val="0"/>
              </a:spcBef>
              <a:buNone/>
            </a:pPr>
            <a:r>
              <a:rPr lang="en">
                <a:solidFill>
                  <a:srgbClr val="FFFFFF"/>
                </a:solidFill>
              </a:rPr>
              <a:t>Create a new php file inside Model folder and name it Book. </a:t>
            </a:r>
          </a:p>
        </p:txBody>
      </p:sp>
      <p:pic>
        <p:nvPicPr>
          <p:cNvPr id="259" name="Shape 259" descr="Restaurants-and-Food-1.jpg"/>
          <p:cNvPicPr preferRelativeResize="0"/>
          <p:nvPr/>
        </p:nvPicPr>
        <p:blipFill>
          <a:blip r:embed="rId3">
            <a:alphaModFix/>
          </a:blip>
          <a:stretch>
            <a:fillRect/>
          </a:stretch>
        </p:blipFill>
        <p:spPr>
          <a:xfrm>
            <a:off x="1388988" y="724200"/>
            <a:ext cx="1798212" cy="1193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Creating View</a:t>
            </a:r>
          </a:p>
        </p:txBody>
      </p:sp>
      <p:sp>
        <p:nvSpPr>
          <p:cNvPr id="265" name="Shape 265"/>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rtl="0">
              <a:spcBef>
                <a:spcPts val="0"/>
              </a:spcBef>
              <a:spcAft>
                <a:spcPts val="0"/>
              </a:spcAft>
              <a:buNone/>
            </a:pPr>
            <a:r>
              <a:rPr lang="en" sz="1400">
                <a:solidFill>
                  <a:srgbClr val="434343"/>
                </a:solidFill>
              </a:rPr>
              <a:t>Create folder name </a:t>
            </a:r>
            <a:r>
              <a:rPr lang="en" sz="1400" b="1">
                <a:solidFill>
                  <a:srgbClr val="434343"/>
                </a:solidFill>
              </a:rPr>
              <a:t>book</a:t>
            </a:r>
            <a:r>
              <a:rPr lang="en" sz="1400">
                <a:solidFill>
                  <a:srgbClr val="434343"/>
                </a:solidFill>
              </a:rPr>
              <a:t> in folder </a:t>
            </a:r>
            <a:r>
              <a:rPr lang="en" sz="1400" b="1">
                <a:solidFill>
                  <a:srgbClr val="434343"/>
                </a:solidFill>
              </a:rPr>
              <a:t>view</a:t>
            </a:r>
            <a:r>
              <a:rPr lang="en" sz="1400">
                <a:solidFill>
                  <a:srgbClr val="434343"/>
                </a:solidFill>
              </a:rPr>
              <a:t>. And create </a:t>
            </a:r>
            <a:r>
              <a:rPr lang="en" sz="1400" b="1">
                <a:solidFill>
                  <a:srgbClr val="434343"/>
                </a:solidFill>
              </a:rPr>
              <a:t>list.php</a:t>
            </a:r>
            <a:r>
              <a:rPr lang="en" sz="1400">
                <a:solidFill>
                  <a:srgbClr val="434343"/>
                </a:solidFill>
              </a:rPr>
              <a:t> in folder </a:t>
            </a:r>
            <a:r>
              <a:rPr lang="en" sz="1400" b="1">
                <a:solidFill>
                  <a:srgbClr val="434343"/>
                </a:solidFill>
              </a:rPr>
              <a:t>book</a:t>
            </a:r>
          </a:p>
          <a:p>
            <a:pPr lvl="0" rtl="0">
              <a:spcBef>
                <a:spcPts val="0"/>
              </a:spcBef>
              <a:spcAft>
                <a:spcPts val="0"/>
              </a:spcAft>
              <a:buNone/>
            </a:pPr>
            <a:endParaRPr sz="700" b="1">
              <a:solidFill>
                <a:srgbClr val="000080"/>
              </a:solidFill>
              <a:highlight>
                <a:srgbClr val="F7FAFF"/>
              </a:highlight>
              <a:latin typeface="Arial"/>
              <a:ea typeface="Arial"/>
              <a:cs typeface="Arial"/>
              <a:sym typeface="Arial"/>
            </a:endParaRPr>
          </a:p>
          <a:p>
            <a:pPr lvl="0" rtl="0">
              <a:spcBef>
                <a:spcPts val="0"/>
              </a:spcBef>
              <a:spcAft>
                <a:spcPts val="0"/>
              </a:spcAft>
              <a:buNone/>
            </a:pPr>
            <a:r>
              <a:rPr lang="en" sz="700" b="1">
                <a:solidFill>
                  <a:srgbClr val="000080"/>
                </a:solidFill>
                <a:highlight>
                  <a:srgbClr val="F7FAFF"/>
                </a:highlight>
                <a:latin typeface="Arial"/>
                <a:ea typeface="Arial"/>
                <a:cs typeface="Arial"/>
                <a:sym typeface="Arial"/>
              </a:rPr>
              <a:t>&lt;?php</a:t>
            </a:r>
          </a:p>
          <a:p>
            <a:pPr lvl="0" rtl="0">
              <a:spcBef>
                <a:spcPts val="0"/>
              </a:spcBef>
              <a:spcAft>
                <a:spcPts val="0"/>
              </a:spcAft>
              <a:buNone/>
            </a:pPr>
            <a:endParaRPr sz="700" b="1">
              <a:solidFill>
                <a:srgbClr val="000080"/>
              </a:solidFill>
              <a:highlight>
                <a:srgbClr val="F7FAFF"/>
              </a:highlight>
              <a:latin typeface="Arial"/>
              <a:ea typeface="Arial"/>
              <a:cs typeface="Arial"/>
              <a:sym typeface="Arial"/>
            </a:endParaRPr>
          </a:p>
          <a:p>
            <a:pPr lvl="0" rtl="0">
              <a:spcBef>
                <a:spcPts val="0"/>
              </a:spcBef>
              <a:spcAft>
                <a:spcPts val="0"/>
              </a:spcAft>
              <a:buNone/>
            </a:pPr>
            <a:r>
              <a:rPr lang="en" sz="700" b="1">
                <a:solidFill>
                  <a:srgbClr val="000080"/>
                </a:solidFill>
                <a:highlight>
                  <a:srgbClr val="F7FAFF"/>
                </a:highlight>
                <a:latin typeface="Arial"/>
                <a:ea typeface="Arial"/>
                <a:cs typeface="Arial"/>
                <a:sym typeface="Arial"/>
              </a:rPr>
              <a:t>use </a:t>
            </a:r>
            <a:r>
              <a:rPr lang="en" sz="700">
                <a:solidFill>
                  <a:srgbClr val="000000"/>
                </a:solidFill>
                <a:highlight>
                  <a:srgbClr val="F7FAFF"/>
                </a:highlight>
                <a:latin typeface="Arial"/>
                <a:ea typeface="Arial"/>
                <a:cs typeface="Arial"/>
                <a:sym typeface="Arial"/>
              </a:rPr>
              <a:t>yii\helpers\Html;</a:t>
            </a:r>
          </a:p>
          <a:p>
            <a:pPr lvl="0" rtl="0">
              <a:spcBef>
                <a:spcPts val="0"/>
              </a:spcBef>
              <a:spcAft>
                <a:spcPts val="0"/>
              </a:spcAft>
              <a:buNone/>
            </a:pPr>
            <a:r>
              <a:rPr lang="en" sz="700" b="1">
                <a:solidFill>
                  <a:srgbClr val="000080"/>
                </a:solidFill>
                <a:highlight>
                  <a:srgbClr val="F7FAFF"/>
                </a:highlight>
                <a:latin typeface="Arial"/>
                <a:ea typeface="Arial"/>
                <a:cs typeface="Arial"/>
                <a:sym typeface="Arial"/>
              </a:rPr>
              <a:t>use </a:t>
            </a:r>
            <a:r>
              <a:rPr lang="en" sz="700">
                <a:solidFill>
                  <a:srgbClr val="000000"/>
                </a:solidFill>
                <a:highlight>
                  <a:srgbClr val="F7FAFF"/>
                </a:highlight>
                <a:latin typeface="Arial"/>
                <a:ea typeface="Arial"/>
                <a:cs typeface="Arial"/>
                <a:sym typeface="Arial"/>
              </a:rPr>
              <a:t>yii\helpers\Url;</a:t>
            </a:r>
          </a:p>
          <a:p>
            <a:pPr lvl="0" rtl="0">
              <a:spcBef>
                <a:spcPts val="0"/>
              </a:spcBef>
              <a:spcAft>
                <a:spcPts val="0"/>
              </a:spcAft>
              <a:buNone/>
            </a:pPr>
            <a:endParaRPr sz="700">
              <a:solidFill>
                <a:srgbClr val="000000"/>
              </a:solidFill>
              <a:highlight>
                <a:srgbClr val="F7FAFF"/>
              </a:highlight>
              <a:latin typeface="Arial"/>
              <a:ea typeface="Arial"/>
              <a:cs typeface="Arial"/>
              <a:sym typeface="Arial"/>
            </a:endParaRPr>
          </a:p>
          <a:p>
            <a:pPr lvl="0" rtl="0">
              <a:spcBef>
                <a:spcPts val="0"/>
              </a:spcBef>
              <a:spcAft>
                <a:spcPts val="0"/>
              </a:spcAft>
              <a:buNone/>
            </a:pPr>
            <a:r>
              <a:rPr lang="en" sz="700">
                <a:solidFill>
                  <a:srgbClr val="660000"/>
                </a:solidFill>
                <a:highlight>
                  <a:srgbClr val="F7FAFF"/>
                </a:highlight>
                <a:latin typeface="Arial"/>
                <a:ea typeface="Arial"/>
                <a:cs typeface="Arial"/>
                <a:sym typeface="Arial"/>
              </a:rPr>
              <a:t>$this</a:t>
            </a:r>
            <a:r>
              <a:rPr lang="en" sz="700">
                <a:solidFill>
                  <a:srgbClr val="000000"/>
                </a:solidFill>
                <a:highlight>
                  <a:srgbClr val="F7FAFF"/>
                </a:highlight>
                <a:latin typeface="Arial"/>
                <a:ea typeface="Arial"/>
                <a:cs typeface="Arial"/>
                <a:sym typeface="Arial"/>
              </a:rPr>
              <a:t>-&gt;</a:t>
            </a:r>
            <a:r>
              <a:rPr lang="en" sz="700" b="1">
                <a:solidFill>
                  <a:srgbClr val="660E7A"/>
                </a:solidFill>
                <a:highlight>
                  <a:srgbClr val="F7FAFF"/>
                </a:highlight>
                <a:latin typeface="Arial"/>
                <a:ea typeface="Arial"/>
                <a:cs typeface="Arial"/>
                <a:sym typeface="Arial"/>
              </a:rPr>
              <a:t>title </a:t>
            </a:r>
            <a:r>
              <a:rPr lang="en" sz="700">
                <a:solidFill>
                  <a:srgbClr val="000000"/>
                </a:solidFill>
                <a:highlight>
                  <a:srgbClr val="F7FAFF"/>
                </a:highlight>
                <a:latin typeface="Arial"/>
                <a:ea typeface="Arial"/>
                <a:cs typeface="Arial"/>
                <a:sym typeface="Arial"/>
              </a:rPr>
              <a:t>= </a:t>
            </a:r>
            <a:r>
              <a:rPr lang="en" sz="700" b="1">
                <a:solidFill>
                  <a:srgbClr val="008000"/>
                </a:solidFill>
                <a:highlight>
                  <a:srgbClr val="F7FAFF"/>
                </a:highlight>
                <a:latin typeface="Arial"/>
                <a:ea typeface="Arial"/>
                <a:cs typeface="Arial"/>
                <a:sym typeface="Arial"/>
              </a:rPr>
              <a:t>'Book'</a:t>
            </a:r>
            <a:r>
              <a:rPr lang="en" sz="700">
                <a:solidFill>
                  <a:srgbClr val="000000"/>
                </a:solidFill>
                <a:highlight>
                  <a:srgbClr val="F7FAFF"/>
                </a:highlight>
                <a:latin typeface="Arial"/>
                <a:ea typeface="Arial"/>
                <a:cs typeface="Arial"/>
                <a:sym typeface="Arial"/>
              </a:rPr>
              <a:t>;</a:t>
            </a:r>
          </a:p>
          <a:p>
            <a:pPr lvl="0" rtl="0">
              <a:spcBef>
                <a:spcPts val="0"/>
              </a:spcBef>
              <a:spcAft>
                <a:spcPts val="0"/>
              </a:spcAft>
              <a:buNone/>
            </a:pPr>
            <a:r>
              <a:rPr lang="en" sz="700">
                <a:solidFill>
                  <a:srgbClr val="660000"/>
                </a:solidFill>
                <a:highlight>
                  <a:srgbClr val="F7FAFF"/>
                </a:highlight>
                <a:latin typeface="Arial"/>
                <a:ea typeface="Arial"/>
                <a:cs typeface="Arial"/>
                <a:sym typeface="Arial"/>
              </a:rPr>
              <a:t>$this</a:t>
            </a:r>
            <a:r>
              <a:rPr lang="en" sz="700">
                <a:solidFill>
                  <a:srgbClr val="000000"/>
                </a:solidFill>
                <a:highlight>
                  <a:srgbClr val="F7FAFF"/>
                </a:highlight>
                <a:latin typeface="Arial"/>
                <a:ea typeface="Arial"/>
                <a:cs typeface="Arial"/>
                <a:sym typeface="Arial"/>
              </a:rPr>
              <a:t>-&gt;</a:t>
            </a:r>
            <a:r>
              <a:rPr lang="en" sz="700" b="1">
                <a:solidFill>
                  <a:srgbClr val="660E7A"/>
                </a:solidFill>
                <a:highlight>
                  <a:srgbClr val="F7FAFF"/>
                </a:highlight>
                <a:latin typeface="Arial"/>
                <a:ea typeface="Arial"/>
                <a:cs typeface="Arial"/>
                <a:sym typeface="Arial"/>
              </a:rPr>
              <a:t>params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'breadcrumbs'</a:t>
            </a:r>
            <a:r>
              <a:rPr lang="en" sz="700">
                <a:solidFill>
                  <a:srgbClr val="000000"/>
                </a:solidFill>
                <a:highlight>
                  <a:srgbClr val="F7FAFF"/>
                </a:highlight>
                <a:latin typeface="Arial"/>
                <a:ea typeface="Arial"/>
                <a:cs typeface="Arial"/>
                <a:sym typeface="Arial"/>
              </a:rPr>
              <a:t>][] = </a:t>
            </a:r>
            <a:r>
              <a:rPr lang="en" sz="700">
                <a:solidFill>
                  <a:srgbClr val="660000"/>
                </a:solidFill>
                <a:highlight>
                  <a:srgbClr val="F7FAFF"/>
                </a:highlight>
                <a:latin typeface="Arial"/>
                <a:ea typeface="Arial"/>
                <a:cs typeface="Arial"/>
                <a:sym typeface="Arial"/>
              </a:rPr>
              <a:t>$this</a:t>
            </a:r>
            <a:r>
              <a:rPr lang="en" sz="700">
                <a:solidFill>
                  <a:srgbClr val="000000"/>
                </a:solidFill>
                <a:highlight>
                  <a:srgbClr val="F7FAFF"/>
                </a:highlight>
                <a:latin typeface="Arial"/>
                <a:ea typeface="Arial"/>
                <a:cs typeface="Arial"/>
                <a:sym typeface="Arial"/>
              </a:rPr>
              <a:t>-&gt;</a:t>
            </a:r>
            <a:r>
              <a:rPr lang="en" sz="700" b="1">
                <a:solidFill>
                  <a:srgbClr val="660E7A"/>
                </a:solidFill>
                <a:highlight>
                  <a:srgbClr val="F7FAFF"/>
                </a:highlight>
                <a:latin typeface="Arial"/>
                <a:ea typeface="Arial"/>
                <a:cs typeface="Arial"/>
                <a:sym typeface="Arial"/>
              </a:rPr>
              <a:t>title</a:t>
            </a:r>
            <a:r>
              <a:rPr lang="en" sz="700">
                <a:solidFill>
                  <a:srgbClr val="000000"/>
                </a:solidFill>
                <a:highlight>
                  <a:srgbClr val="F7FAFF"/>
                </a:highlight>
                <a:latin typeface="Arial"/>
                <a:ea typeface="Arial"/>
                <a:cs typeface="Arial"/>
                <a:sym typeface="Arial"/>
              </a:rPr>
              <a:t>;;</a:t>
            </a:r>
          </a:p>
          <a:p>
            <a:pPr lvl="0" rtl="0">
              <a:spcBef>
                <a:spcPts val="0"/>
              </a:spcBef>
              <a:spcAft>
                <a:spcPts val="0"/>
              </a:spcAft>
              <a:buNone/>
            </a:pPr>
            <a:r>
              <a:rPr lang="en" sz="700">
                <a:solidFill>
                  <a:srgbClr val="660000"/>
                </a:solidFill>
                <a:highlight>
                  <a:srgbClr val="F7FAFF"/>
                </a:highlight>
                <a:latin typeface="Arial"/>
                <a:ea typeface="Arial"/>
                <a:cs typeface="Arial"/>
                <a:sym typeface="Arial"/>
              </a:rPr>
              <a:t>$books </a:t>
            </a:r>
            <a:r>
              <a:rPr lang="en" sz="700">
                <a:solidFill>
                  <a:srgbClr val="000000"/>
                </a:solidFill>
                <a:highlight>
                  <a:srgbClr val="F7FAFF"/>
                </a:highlight>
                <a:latin typeface="Arial"/>
                <a:ea typeface="Arial"/>
                <a:cs typeface="Arial"/>
                <a:sym typeface="Arial"/>
              </a:rPr>
              <a:t>= </a:t>
            </a:r>
            <a:r>
              <a:rPr lang="en" sz="700">
                <a:solidFill>
                  <a:srgbClr val="660000"/>
                </a:solidFill>
                <a:highlight>
                  <a:srgbClr val="F7FAFF"/>
                </a:highlight>
                <a:latin typeface="Arial"/>
                <a:ea typeface="Arial"/>
                <a:cs typeface="Arial"/>
                <a:sym typeface="Arial"/>
              </a:rPr>
              <a:t>$bookModel</a:t>
            </a:r>
            <a:r>
              <a:rPr lang="en" sz="700">
                <a:solidFill>
                  <a:srgbClr val="000000"/>
                </a:solidFill>
                <a:highlight>
                  <a:srgbClr val="F7FAFF"/>
                </a:highlight>
                <a:latin typeface="Arial"/>
                <a:ea typeface="Arial"/>
                <a:cs typeface="Arial"/>
                <a:sym typeface="Arial"/>
              </a:rPr>
              <a:t>-&gt;attributeLabels();</a:t>
            </a:r>
          </a:p>
          <a:p>
            <a:pPr lvl="0" rtl="0">
              <a:spcBef>
                <a:spcPts val="0"/>
              </a:spcBef>
              <a:spcAft>
                <a:spcPts val="0"/>
              </a:spcAft>
              <a:buNone/>
            </a:pPr>
            <a:r>
              <a:rPr lang="en" sz="700" b="1">
                <a:solidFill>
                  <a:srgbClr val="000080"/>
                </a:solidFill>
                <a:highlight>
                  <a:srgbClr val="F7FAF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div </a:t>
            </a:r>
            <a:r>
              <a:rPr lang="en" sz="700" b="1">
                <a:solidFill>
                  <a:srgbClr val="0000FF"/>
                </a:solidFill>
                <a:highlight>
                  <a:srgbClr val="EFEFEF"/>
                </a:highlight>
                <a:latin typeface="Arial"/>
                <a:ea typeface="Arial"/>
                <a:cs typeface="Arial"/>
                <a:sym typeface="Arial"/>
              </a:rPr>
              <a:t>class=</a:t>
            </a:r>
            <a:r>
              <a:rPr lang="en" sz="700" b="1">
                <a:solidFill>
                  <a:srgbClr val="008000"/>
                </a:solidFill>
                <a:highlight>
                  <a:srgbClr val="EFEFEF"/>
                </a:highlight>
                <a:latin typeface="Arial"/>
                <a:ea typeface="Arial"/>
                <a:cs typeface="Arial"/>
                <a:sym typeface="Arial"/>
              </a:rPr>
              <a:t>"site-list"</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ul</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r>
              <a:rPr lang="en" sz="700" b="1">
                <a:solidFill>
                  <a:srgbClr val="000080"/>
                </a:solidFill>
                <a:highlight>
                  <a:srgbClr val="F7FAFF"/>
                </a:highlight>
                <a:latin typeface="Arial"/>
                <a:ea typeface="Arial"/>
                <a:cs typeface="Arial"/>
                <a:sym typeface="Arial"/>
              </a:rPr>
              <a:t>&lt;?php echo </a:t>
            </a:r>
            <a:r>
              <a:rPr lang="en" sz="700">
                <a:solidFill>
                  <a:srgbClr val="660000"/>
                </a:solidFill>
                <a:highlight>
                  <a:srgbClr val="F7FAFF"/>
                </a:highlight>
                <a:latin typeface="Arial"/>
                <a:ea typeface="Arial"/>
                <a:cs typeface="Arial"/>
                <a:sym typeface="Arial"/>
              </a:rPr>
              <a:t>$books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'bookname'</a:t>
            </a:r>
            <a:r>
              <a:rPr lang="en" sz="700">
                <a:solidFill>
                  <a:srgbClr val="000000"/>
                </a:solidFill>
                <a:highlight>
                  <a:srgbClr val="F7FAFF"/>
                </a:highlight>
                <a:latin typeface="Arial"/>
                <a:ea typeface="Arial"/>
                <a:cs typeface="Arial"/>
                <a:sym typeface="Arial"/>
              </a:rPr>
              <a:t>]; </a:t>
            </a:r>
            <a:r>
              <a:rPr lang="en" sz="700" b="1">
                <a:solidFill>
                  <a:srgbClr val="000080"/>
                </a:solidFill>
                <a:highlight>
                  <a:srgbClr val="F7FAFF"/>
                </a:highlight>
                <a:latin typeface="Arial"/>
                <a:ea typeface="Arial"/>
                <a:cs typeface="Arial"/>
                <a:sym typeface="Arial"/>
              </a:rPr>
              <a:t>?&gt;</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r>
              <a:rPr lang="en" sz="700" b="1">
                <a:solidFill>
                  <a:srgbClr val="000080"/>
                </a:solidFill>
                <a:highlight>
                  <a:srgbClr val="F7FAFF"/>
                </a:highlight>
                <a:latin typeface="Arial"/>
                <a:ea typeface="Arial"/>
                <a:cs typeface="Arial"/>
                <a:sym typeface="Arial"/>
              </a:rPr>
              <a:t>&lt;?php echo </a:t>
            </a:r>
            <a:r>
              <a:rPr lang="en" sz="700">
                <a:solidFill>
                  <a:srgbClr val="660000"/>
                </a:solidFill>
                <a:highlight>
                  <a:srgbClr val="F7FAFF"/>
                </a:highlight>
                <a:latin typeface="Arial"/>
                <a:ea typeface="Arial"/>
                <a:cs typeface="Arial"/>
                <a:sym typeface="Arial"/>
              </a:rPr>
              <a:t>$books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'publisher'</a:t>
            </a:r>
            <a:r>
              <a:rPr lang="en" sz="700">
                <a:solidFill>
                  <a:srgbClr val="000000"/>
                </a:solidFill>
                <a:highlight>
                  <a:srgbClr val="F7FAFF"/>
                </a:highlight>
                <a:latin typeface="Arial"/>
                <a:ea typeface="Arial"/>
                <a:cs typeface="Arial"/>
                <a:sym typeface="Arial"/>
              </a:rPr>
              <a:t>]; </a:t>
            </a:r>
            <a:r>
              <a:rPr lang="en" sz="700" b="1">
                <a:solidFill>
                  <a:srgbClr val="000080"/>
                </a:solidFill>
                <a:highlight>
                  <a:srgbClr val="F7FAFF"/>
                </a:highlight>
                <a:latin typeface="Arial"/>
                <a:ea typeface="Arial"/>
                <a:cs typeface="Arial"/>
                <a:sym typeface="Arial"/>
              </a:rPr>
              <a:t>?&gt;</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r>
              <a:rPr lang="en" sz="700" b="1">
                <a:solidFill>
                  <a:srgbClr val="000080"/>
                </a:solidFill>
                <a:highlight>
                  <a:srgbClr val="F7FAFF"/>
                </a:highlight>
                <a:latin typeface="Arial"/>
                <a:ea typeface="Arial"/>
                <a:cs typeface="Arial"/>
                <a:sym typeface="Arial"/>
              </a:rPr>
              <a:t>&lt;?php echo </a:t>
            </a:r>
            <a:r>
              <a:rPr lang="en" sz="700">
                <a:solidFill>
                  <a:srgbClr val="660000"/>
                </a:solidFill>
                <a:highlight>
                  <a:srgbClr val="F7FAFF"/>
                </a:highlight>
                <a:latin typeface="Arial"/>
                <a:ea typeface="Arial"/>
                <a:cs typeface="Arial"/>
                <a:sym typeface="Arial"/>
              </a:rPr>
              <a:t>$books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'edition'</a:t>
            </a:r>
            <a:r>
              <a:rPr lang="en" sz="700">
                <a:solidFill>
                  <a:srgbClr val="000000"/>
                </a:solidFill>
                <a:highlight>
                  <a:srgbClr val="F7FAFF"/>
                </a:highlight>
                <a:latin typeface="Arial"/>
                <a:ea typeface="Arial"/>
                <a:cs typeface="Arial"/>
                <a:sym typeface="Arial"/>
              </a:rPr>
              <a:t>]; </a:t>
            </a:r>
            <a:r>
              <a:rPr lang="en" sz="700" b="1">
                <a:solidFill>
                  <a:srgbClr val="000080"/>
                </a:solidFill>
                <a:highlight>
                  <a:srgbClr val="F7FAFF"/>
                </a:highlight>
                <a:latin typeface="Arial"/>
                <a:ea typeface="Arial"/>
                <a:cs typeface="Arial"/>
                <a:sym typeface="Arial"/>
              </a:rPr>
              <a:t>?&gt;</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r>
              <a:rPr lang="en" sz="700" b="1">
                <a:solidFill>
                  <a:srgbClr val="000080"/>
                </a:solidFill>
                <a:highlight>
                  <a:srgbClr val="F7FAFF"/>
                </a:highlight>
                <a:latin typeface="Arial"/>
                <a:ea typeface="Arial"/>
                <a:cs typeface="Arial"/>
                <a:sym typeface="Arial"/>
              </a:rPr>
              <a:t>&lt;?php echo </a:t>
            </a:r>
            <a:r>
              <a:rPr lang="en" sz="700">
                <a:solidFill>
                  <a:srgbClr val="660000"/>
                </a:solidFill>
                <a:highlight>
                  <a:srgbClr val="F7FAFF"/>
                </a:highlight>
                <a:latin typeface="Arial"/>
                <a:ea typeface="Arial"/>
                <a:cs typeface="Arial"/>
                <a:sym typeface="Arial"/>
              </a:rPr>
              <a:t>$books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'author'</a:t>
            </a:r>
            <a:r>
              <a:rPr lang="en" sz="700">
                <a:solidFill>
                  <a:srgbClr val="000000"/>
                </a:solidFill>
                <a:highlight>
                  <a:srgbClr val="F7FAFF"/>
                </a:highlight>
                <a:latin typeface="Arial"/>
                <a:ea typeface="Arial"/>
                <a:cs typeface="Arial"/>
                <a:sym typeface="Arial"/>
              </a:rPr>
              <a:t>]; </a:t>
            </a:r>
            <a:r>
              <a:rPr lang="en" sz="700" b="1">
                <a:solidFill>
                  <a:srgbClr val="000080"/>
                </a:solidFill>
                <a:highlight>
                  <a:srgbClr val="F7FAFF"/>
                </a:highlight>
                <a:latin typeface="Arial"/>
                <a:ea typeface="Arial"/>
                <a:cs typeface="Arial"/>
                <a:sym typeface="Arial"/>
              </a:rPr>
              <a:t>?&gt;</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r>
              <a:rPr lang="en" sz="700" b="1">
                <a:solidFill>
                  <a:srgbClr val="000080"/>
                </a:solidFill>
                <a:highlight>
                  <a:srgbClr val="F7FAFF"/>
                </a:highlight>
                <a:latin typeface="Arial"/>
                <a:ea typeface="Arial"/>
                <a:cs typeface="Arial"/>
                <a:sym typeface="Arial"/>
              </a:rPr>
              <a:t>&lt;?php echo </a:t>
            </a:r>
            <a:r>
              <a:rPr lang="en" sz="700">
                <a:solidFill>
                  <a:srgbClr val="660000"/>
                </a:solidFill>
                <a:highlight>
                  <a:srgbClr val="F7FAFF"/>
                </a:highlight>
                <a:latin typeface="Arial"/>
                <a:ea typeface="Arial"/>
                <a:cs typeface="Arial"/>
                <a:sym typeface="Arial"/>
              </a:rPr>
              <a:t>$books</a:t>
            </a:r>
            <a:r>
              <a:rPr lang="en" sz="700">
                <a:solidFill>
                  <a:srgbClr val="000000"/>
                </a:solidFill>
                <a:highlight>
                  <a:srgbClr val="F7FAFF"/>
                </a:highlight>
                <a:latin typeface="Arial"/>
                <a:ea typeface="Arial"/>
                <a:cs typeface="Arial"/>
                <a:sym typeface="Arial"/>
              </a:rPr>
              <a:t>[</a:t>
            </a:r>
            <a:r>
              <a:rPr lang="en" sz="700" b="1">
                <a:solidFill>
                  <a:srgbClr val="008000"/>
                </a:solidFill>
                <a:highlight>
                  <a:srgbClr val="F7FAFF"/>
                </a:highlight>
                <a:latin typeface="Arial"/>
                <a:ea typeface="Arial"/>
                <a:cs typeface="Arial"/>
                <a:sym typeface="Arial"/>
              </a:rPr>
              <a:t>'price'</a:t>
            </a:r>
            <a:r>
              <a:rPr lang="en" sz="700">
                <a:solidFill>
                  <a:srgbClr val="000000"/>
                </a:solidFill>
                <a:highlight>
                  <a:srgbClr val="F7FAFF"/>
                </a:highlight>
                <a:latin typeface="Arial"/>
                <a:ea typeface="Arial"/>
                <a:cs typeface="Arial"/>
                <a:sym typeface="Arial"/>
              </a:rPr>
              <a:t>]; </a:t>
            </a:r>
            <a:r>
              <a:rPr lang="en" sz="700" b="1">
                <a:solidFill>
                  <a:srgbClr val="000080"/>
                </a:solidFill>
                <a:highlight>
                  <a:srgbClr val="F7FAFF"/>
                </a:highlight>
                <a:latin typeface="Arial"/>
                <a:ea typeface="Arial"/>
                <a:cs typeface="Arial"/>
                <a:sym typeface="Arial"/>
              </a:rPr>
              <a:t>?&gt;</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li</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FFFFFF"/>
                </a:highlight>
                <a:latin typeface="Arial"/>
                <a:ea typeface="Arial"/>
                <a:cs typeface="Arial"/>
                <a:sym typeface="Arial"/>
              </a:rPr>
              <a:t>   </a:t>
            </a: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ul</a:t>
            </a:r>
            <a:r>
              <a:rPr lang="en" sz="700">
                <a:solidFill>
                  <a:srgbClr val="000000"/>
                </a:solidFill>
                <a:highlight>
                  <a:srgbClr val="EFEFEF"/>
                </a:highlight>
                <a:latin typeface="Arial"/>
                <a:ea typeface="Arial"/>
                <a:cs typeface="Arial"/>
                <a:sym typeface="Arial"/>
              </a:rPr>
              <a:t>&gt;</a:t>
            </a:r>
          </a:p>
          <a:p>
            <a:pPr lvl="0" rtl="0">
              <a:spcBef>
                <a:spcPts val="0"/>
              </a:spcBef>
              <a:spcAft>
                <a:spcPts val="0"/>
              </a:spcAft>
              <a:buNone/>
            </a:pPr>
            <a:r>
              <a:rPr lang="en" sz="700">
                <a:solidFill>
                  <a:srgbClr val="000000"/>
                </a:solidFill>
                <a:highlight>
                  <a:srgbClr val="EFEFEF"/>
                </a:highlight>
                <a:latin typeface="Arial"/>
                <a:ea typeface="Arial"/>
                <a:cs typeface="Arial"/>
                <a:sym typeface="Arial"/>
              </a:rPr>
              <a:t>&lt;/</a:t>
            </a:r>
            <a:r>
              <a:rPr lang="en" sz="700" b="1">
                <a:solidFill>
                  <a:srgbClr val="000080"/>
                </a:solidFill>
                <a:highlight>
                  <a:srgbClr val="EFEFEF"/>
                </a:highlight>
                <a:latin typeface="Arial"/>
                <a:ea typeface="Arial"/>
                <a:cs typeface="Arial"/>
                <a:sym typeface="Arial"/>
              </a:rPr>
              <a:t>div</a:t>
            </a:r>
            <a:r>
              <a:rPr lang="en" sz="700">
                <a:solidFill>
                  <a:srgbClr val="000000"/>
                </a:solidFill>
                <a:highlight>
                  <a:srgbClr val="EFEFEF"/>
                </a:highlight>
                <a:latin typeface="Arial"/>
                <a:ea typeface="Arial"/>
                <a:cs typeface="Arial"/>
                <a:sym typeface="Arial"/>
              </a:rPr>
              <a:t>&gt;</a:t>
            </a:r>
          </a:p>
          <a:p>
            <a:pPr lvl="0">
              <a:spcBef>
                <a:spcPts val="0"/>
              </a:spcBef>
              <a:spcAft>
                <a:spcPts val="0"/>
              </a:spcAft>
              <a:buNone/>
            </a:pPr>
            <a:endParaRPr sz="700" b="1">
              <a:solidFill>
                <a:srgbClr val="000080"/>
              </a:solidFill>
              <a:highlight>
                <a:srgbClr val="F7FAFF"/>
              </a:highlight>
              <a:latin typeface="Arial"/>
              <a:ea typeface="Arial"/>
              <a:cs typeface="Arial"/>
              <a:sym typeface="Arial"/>
            </a:endParaRPr>
          </a:p>
          <a:p>
            <a:pPr lvl="0">
              <a:spcBef>
                <a:spcPts val="0"/>
              </a:spcBef>
              <a:spcAft>
                <a:spcPts val="0"/>
              </a:spcAft>
              <a:buNone/>
            </a:pP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lgn="ctr">
              <a:spcBef>
                <a:spcPts val="0"/>
              </a:spcBef>
              <a:buNone/>
            </a:pPr>
            <a:r>
              <a:rPr lang="en"/>
              <a:t>Exercise</a:t>
            </a:r>
          </a:p>
        </p:txBody>
      </p:sp>
      <p:sp>
        <p:nvSpPr>
          <p:cNvPr id="271" name="Shape 271"/>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a:t>Create as follow using Model and View</a:t>
            </a:r>
          </a:p>
        </p:txBody>
      </p:sp>
      <p:pic>
        <p:nvPicPr>
          <p:cNvPr id="272" name="Shape 272" descr="Screen Shot 2016-07-27 at 2.39.21 PM.png"/>
          <p:cNvPicPr preferRelativeResize="0"/>
          <p:nvPr/>
        </p:nvPicPr>
        <p:blipFill>
          <a:blip r:embed="rId3">
            <a:alphaModFix/>
          </a:blip>
          <a:stretch>
            <a:fillRect/>
          </a:stretch>
        </p:blipFill>
        <p:spPr>
          <a:xfrm>
            <a:off x="2864604" y="1669025"/>
            <a:ext cx="3008649" cy="315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rtl="0">
              <a:spcBef>
                <a:spcPts val="0"/>
              </a:spcBef>
              <a:buNone/>
            </a:pPr>
            <a:r>
              <a:rPr lang="en">
                <a:solidFill>
                  <a:schemeClr val="dk2"/>
                </a:solidFill>
              </a:rPr>
              <a:t>Setup Environment</a:t>
            </a:r>
          </a:p>
        </p:txBody>
      </p:sp>
      <p:sp>
        <p:nvSpPr>
          <p:cNvPr id="102" name="Shape 102"/>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rtl="0">
              <a:spcBef>
                <a:spcPts val="0"/>
              </a:spcBef>
              <a:buNone/>
            </a:pPr>
            <a:r>
              <a:rPr lang="en">
                <a:solidFill>
                  <a:srgbClr val="000000"/>
                </a:solidFill>
              </a:rPr>
              <a:t>Day 2 - Getting Started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Preparation</a:t>
            </a:r>
          </a:p>
        </p:txBody>
      </p:sp>
      <p:sp>
        <p:nvSpPr>
          <p:cNvPr id="108" name="Shape 108"/>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endParaRPr/>
          </a:p>
        </p:txBody>
      </p:sp>
      <p:pic>
        <p:nvPicPr>
          <p:cNvPr id="109" name="Shape 109" descr="Sublime_Text_Logo.png"/>
          <p:cNvPicPr preferRelativeResize="0"/>
          <p:nvPr/>
        </p:nvPicPr>
        <p:blipFill>
          <a:blip r:embed="rId3">
            <a:alphaModFix/>
          </a:blip>
          <a:stretch>
            <a:fillRect/>
          </a:stretch>
        </p:blipFill>
        <p:spPr>
          <a:xfrm>
            <a:off x="1008875" y="2189425"/>
            <a:ext cx="1144000" cy="1144000"/>
          </a:xfrm>
          <a:prstGeom prst="rect">
            <a:avLst/>
          </a:prstGeom>
          <a:noFill/>
          <a:ln>
            <a:noFill/>
          </a:ln>
        </p:spPr>
      </p:pic>
      <p:pic>
        <p:nvPicPr>
          <p:cNvPr id="110" name="Shape 110" descr="HeidiSQL_logo_image.png"/>
          <p:cNvPicPr preferRelativeResize="0"/>
          <p:nvPr/>
        </p:nvPicPr>
        <p:blipFill>
          <a:blip r:embed="rId4">
            <a:alphaModFix/>
          </a:blip>
          <a:stretch>
            <a:fillRect/>
          </a:stretch>
        </p:blipFill>
        <p:spPr>
          <a:xfrm>
            <a:off x="2852600" y="2200775"/>
            <a:ext cx="1024925" cy="1024925"/>
          </a:xfrm>
          <a:prstGeom prst="rect">
            <a:avLst/>
          </a:prstGeom>
          <a:noFill/>
          <a:ln>
            <a:noFill/>
          </a:ln>
        </p:spPr>
      </p:pic>
      <p:pic>
        <p:nvPicPr>
          <p:cNvPr id="111" name="Shape 111" descr="XAMPP.png"/>
          <p:cNvPicPr preferRelativeResize="0"/>
          <p:nvPr/>
        </p:nvPicPr>
        <p:blipFill>
          <a:blip r:embed="rId5">
            <a:alphaModFix/>
          </a:blip>
          <a:stretch>
            <a:fillRect/>
          </a:stretch>
        </p:blipFill>
        <p:spPr>
          <a:xfrm>
            <a:off x="4508625" y="2177050"/>
            <a:ext cx="1072400" cy="1072399"/>
          </a:xfrm>
          <a:prstGeom prst="rect">
            <a:avLst/>
          </a:prstGeom>
          <a:noFill/>
          <a:ln>
            <a:noFill/>
          </a:ln>
        </p:spPr>
      </p:pic>
      <p:pic>
        <p:nvPicPr>
          <p:cNvPr id="112" name="Shape 112" descr="logo-composer-transparent.png"/>
          <p:cNvPicPr preferRelativeResize="0"/>
          <p:nvPr/>
        </p:nvPicPr>
        <p:blipFill>
          <a:blip r:embed="rId6">
            <a:alphaModFix/>
          </a:blip>
          <a:stretch>
            <a:fillRect/>
          </a:stretch>
        </p:blipFill>
        <p:spPr>
          <a:xfrm>
            <a:off x="6561849" y="2008336"/>
            <a:ext cx="1226924" cy="1506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Installing Yii2 Application via Terminal</a:t>
            </a:r>
          </a:p>
        </p:txBody>
      </p:sp>
      <p:sp>
        <p:nvSpPr>
          <p:cNvPr id="118" name="Shape 118"/>
          <p:cNvSpPr txBox="1">
            <a:spLocks noGrp="1"/>
          </p:cNvSpPr>
          <p:nvPr>
            <p:ph type="body" idx="1"/>
          </p:nvPr>
        </p:nvSpPr>
        <p:spPr>
          <a:xfrm>
            <a:off x="311700" y="1229874"/>
            <a:ext cx="8652788" cy="3502115"/>
          </a:xfrm>
          <a:prstGeom prst="rect">
            <a:avLst/>
          </a:prstGeom>
        </p:spPr>
        <p:txBody>
          <a:bodyPr lIns="91425" tIns="91425" rIns="91425" bIns="91425" anchor="t" anchorCtr="0">
            <a:noAutofit/>
          </a:bodyPr>
          <a:lstStyle/>
          <a:p>
            <a:pPr marL="457200" lvl="0" indent="-228600" rtl="0">
              <a:spcBef>
                <a:spcPts val="0"/>
              </a:spcBef>
              <a:buAutoNum type="arabicParenR"/>
            </a:pPr>
            <a:r>
              <a:rPr lang="en" dirty="0"/>
              <a:t>Open </a:t>
            </a:r>
            <a:r>
              <a:rPr lang="en" b="1" dirty="0"/>
              <a:t>Terminal </a:t>
            </a:r>
            <a:r>
              <a:rPr lang="en" dirty="0"/>
              <a:t>or </a:t>
            </a:r>
            <a:r>
              <a:rPr lang="en" b="1" dirty="0"/>
              <a:t>Command Prompt</a:t>
            </a:r>
          </a:p>
          <a:p>
            <a:pPr marL="457200" lvl="0" indent="-228600" rtl="0">
              <a:spcBef>
                <a:spcPts val="0"/>
              </a:spcBef>
              <a:buAutoNum type="arabicParenR"/>
            </a:pPr>
            <a:r>
              <a:rPr lang="en" dirty="0"/>
              <a:t>Find the </a:t>
            </a:r>
            <a:r>
              <a:rPr lang="en" b="1" dirty="0"/>
              <a:t>BEST</a:t>
            </a:r>
            <a:r>
              <a:rPr lang="en" dirty="0"/>
              <a:t> location to store Yii2 project</a:t>
            </a:r>
          </a:p>
          <a:p>
            <a:pPr marL="457200" lvl="0" indent="-228600" rtl="0">
              <a:spcBef>
                <a:spcPts val="0"/>
              </a:spcBef>
              <a:buAutoNum type="arabicParenR"/>
            </a:pPr>
            <a:r>
              <a:rPr lang="en" dirty="0"/>
              <a:t>In your command prompt, enter </a:t>
            </a:r>
          </a:p>
          <a:p>
            <a:pPr marL="914400" lvl="0" indent="0" rtl="0">
              <a:spcBef>
                <a:spcPts val="0"/>
              </a:spcBef>
              <a:buNone/>
            </a:pPr>
            <a:r>
              <a:rPr lang="en" sz="1400" dirty="0">
                <a:solidFill>
                  <a:srgbClr val="28353D"/>
                </a:solidFill>
                <a:highlight>
                  <a:srgbClr val="EFEFEF"/>
                </a:highlight>
                <a:latin typeface="Courier New"/>
                <a:ea typeface="Courier New"/>
                <a:cs typeface="Courier New"/>
                <a:sym typeface="Courier New"/>
              </a:rPr>
              <a:t>composer global require </a:t>
            </a:r>
            <a:r>
              <a:rPr lang="en" sz="1400" dirty="0">
                <a:solidFill>
                  <a:srgbClr val="2AA198"/>
                </a:solidFill>
                <a:highlight>
                  <a:srgbClr val="EFEFEF"/>
                </a:highlight>
                <a:latin typeface="Courier New"/>
                <a:ea typeface="Courier New"/>
                <a:cs typeface="Courier New"/>
                <a:sym typeface="Courier New"/>
              </a:rPr>
              <a:t>"fxp/composer-asset-plugin:^1.2.0"</a:t>
            </a:r>
          </a:p>
          <a:p>
            <a:pPr marL="0" lvl="0" indent="0" rtl="0">
              <a:spcBef>
                <a:spcPts val="0"/>
              </a:spcBef>
              <a:buNone/>
            </a:pPr>
            <a:r>
              <a:rPr lang="en" dirty="0">
                <a:solidFill>
                  <a:srgbClr val="434343"/>
                </a:solidFill>
              </a:rPr>
              <a:t>4) Then enter this to download Yii2 package</a:t>
            </a:r>
          </a:p>
          <a:p>
            <a:pPr marL="457200" lvl="0" indent="0" rtl="0">
              <a:spcBef>
                <a:spcPts val="0"/>
              </a:spcBef>
              <a:buNone/>
            </a:pPr>
            <a:r>
              <a:rPr lang="en" sz="1400" dirty="0">
                <a:solidFill>
                  <a:srgbClr val="28353D"/>
                </a:solidFill>
                <a:highlight>
                  <a:srgbClr val="EFEFEF"/>
                </a:highlight>
                <a:latin typeface="Courier New"/>
                <a:ea typeface="Courier New"/>
                <a:cs typeface="Courier New"/>
                <a:sym typeface="Courier New"/>
              </a:rPr>
              <a:t>composer create-project --prefer-dist yiisoft/yii2-app-basic </a:t>
            </a:r>
            <a:r>
              <a:rPr lang="en" sz="1400" dirty="0" smtClean="0">
                <a:solidFill>
                  <a:srgbClr val="28353D"/>
                </a:solidFill>
                <a:highlight>
                  <a:srgbClr val="EFEFEF"/>
                </a:highlight>
                <a:latin typeface="Courier New"/>
                <a:ea typeface="Courier New"/>
                <a:cs typeface="Courier New"/>
                <a:sym typeface="Courier New"/>
              </a:rPr>
              <a:t>myfirstyii2</a:t>
            </a:r>
          </a:p>
          <a:p>
            <a:pPr marL="457200" lvl="0" indent="0" rtl="0">
              <a:spcBef>
                <a:spcPts val="0"/>
              </a:spcBef>
              <a:buNone/>
            </a:pPr>
            <a:r>
              <a:rPr lang="en-MY" sz="1400" dirty="0" smtClean="0">
                <a:solidFill>
                  <a:srgbClr val="FF0000"/>
                </a:solidFill>
                <a:highlight>
                  <a:srgbClr val="EFEFEF"/>
                </a:highlight>
                <a:latin typeface="Courier New"/>
                <a:ea typeface="Courier New"/>
                <a:cs typeface="Courier New"/>
                <a:sym typeface="Courier New"/>
              </a:rPr>
              <a:t>T</a:t>
            </a:r>
            <a:r>
              <a:rPr lang="en" sz="1400" dirty="0" smtClean="0">
                <a:solidFill>
                  <a:srgbClr val="FF0000"/>
                </a:solidFill>
                <a:highlight>
                  <a:srgbClr val="EFEFEF"/>
                </a:highlight>
                <a:latin typeface="Courier New"/>
                <a:ea typeface="Courier New"/>
                <a:cs typeface="Courier New"/>
                <a:sym typeface="Courier New"/>
              </a:rPr>
              <a:t>esting folder ke2</a:t>
            </a:r>
            <a:r>
              <a:rPr lang="en" sz="1400" dirty="0" smtClean="0">
                <a:solidFill>
                  <a:srgbClr val="28353D"/>
                </a:solidFill>
                <a:highlight>
                  <a:srgbClr val="EFEFEF"/>
                </a:highlight>
                <a:latin typeface="Courier New"/>
                <a:ea typeface="Courier New"/>
                <a:cs typeface="Courier New"/>
                <a:sym typeface="Courier New"/>
              </a:rPr>
              <a:t>**composer </a:t>
            </a:r>
            <a:r>
              <a:rPr lang="en" sz="1400" dirty="0">
                <a:solidFill>
                  <a:srgbClr val="28353D"/>
                </a:solidFill>
                <a:highlight>
                  <a:srgbClr val="EFEFEF"/>
                </a:highlight>
                <a:latin typeface="Courier New"/>
                <a:ea typeface="Courier New"/>
                <a:cs typeface="Courier New"/>
                <a:sym typeface="Courier New"/>
              </a:rPr>
              <a:t>create-project --prefer-dist </a:t>
            </a:r>
            <a:r>
              <a:rPr lang="en" sz="1400" dirty="0" smtClean="0">
                <a:solidFill>
                  <a:srgbClr val="28353D"/>
                </a:solidFill>
                <a:highlight>
                  <a:srgbClr val="EFEFEF"/>
                </a:highlight>
                <a:latin typeface="Courier New"/>
                <a:ea typeface="Courier New"/>
                <a:cs typeface="Courier New"/>
                <a:sym typeface="Courier New"/>
              </a:rPr>
              <a:t>yiisoft/yii2-app-basic mysecondyii2</a:t>
            </a:r>
            <a:endParaRPr lang="en" sz="1400" dirty="0">
              <a:solidFill>
                <a:srgbClr val="28353D"/>
              </a:solidFill>
              <a:highlight>
                <a:srgbClr val="EFEFEF"/>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Installing Yii2 Application from an Archive File</a:t>
            </a:r>
          </a:p>
        </p:txBody>
      </p:sp>
      <p:sp>
        <p:nvSpPr>
          <p:cNvPr id="124" name="Shape 12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317500" rtl="0">
              <a:spcBef>
                <a:spcPts val="0"/>
              </a:spcBef>
              <a:buSzPct val="100000"/>
              <a:buAutoNum type="arabicParenR"/>
            </a:pPr>
            <a:r>
              <a:rPr lang="en" sz="1400" dirty="0"/>
              <a:t>Open link www.yiiframework.com/download/</a:t>
            </a:r>
          </a:p>
          <a:p>
            <a:pPr marL="457200" lvl="0" indent="-317500" rtl="0">
              <a:spcBef>
                <a:spcPts val="0"/>
              </a:spcBef>
              <a:buSzPct val="100000"/>
              <a:buAutoNum type="arabicParenR"/>
            </a:pPr>
            <a:r>
              <a:rPr lang="en" sz="1400" dirty="0"/>
              <a:t>Click </a:t>
            </a:r>
            <a:r>
              <a:rPr lang="en" sz="1400" b="1" dirty="0"/>
              <a:t>Yii 2 with basic application template </a:t>
            </a:r>
            <a:r>
              <a:rPr lang="en" sz="1400" dirty="0"/>
              <a:t>to start download</a:t>
            </a:r>
          </a:p>
          <a:p>
            <a:pPr marL="457200" lvl="0" indent="-317500" rtl="0">
              <a:spcBef>
                <a:spcPts val="0"/>
              </a:spcBef>
              <a:buSzPct val="100000"/>
              <a:buAutoNum type="arabicParenR"/>
            </a:pPr>
            <a:r>
              <a:rPr lang="en" sz="1400" dirty="0"/>
              <a:t>Extract </a:t>
            </a:r>
            <a:r>
              <a:rPr lang="en" sz="1400" b="1" dirty="0"/>
              <a:t>basic </a:t>
            </a:r>
            <a:r>
              <a:rPr lang="en" sz="1400" dirty="0"/>
              <a:t>folder to the </a:t>
            </a:r>
            <a:r>
              <a:rPr lang="en" sz="1400" b="1" dirty="0"/>
              <a:t>BEST </a:t>
            </a:r>
            <a:r>
              <a:rPr lang="en" sz="1400" dirty="0"/>
              <a:t>location to store Yii2 project</a:t>
            </a:r>
          </a:p>
          <a:p>
            <a:pPr marL="457200" lvl="0" indent="-317500">
              <a:buAutoNum type="arabicParenR"/>
            </a:pPr>
            <a:r>
              <a:rPr lang="en" sz="1400" dirty="0"/>
              <a:t>Rename </a:t>
            </a:r>
            <a:r>
              <a:rPr lang="en" sz="1400" b="1" dirty="0"/>
              <a:t>basic </a:t>
            </a:r>
            <a:r>
              <a:rPr lang="en" sz="1400" dirty="0"/>
              <a:t>folder to </a:t>
            </a:r>
            <a:r>
              <a:rPr lang="en" sz="1400" b="1" dirty="0" smtClean="0"/>
              <a:t>myfirstyii2 </a:t>
            </a:r>
            <a:r>
              <a:rPr lang="en" sz="1400" b="1" dirty="0" smtClean="0">
                <a:solidFill>
                  <a:srgbClr val="FF0000"/>
                </a:solidFill>
              </a:rPr>
              <a:t>(apa2 nama je) cth </a:t>
            </a:r>
            <a:r>
              <a:rPr lang="en-MY" sz="1400" b="1" dirty="0" err="1">
                <a:solidFill>
                  <a:srgbClr val="FF0000"/>
                </a:solidFill>
              </a:rPr>
              <a:t>mybasictemplateyii</a:t>
            </a:r>
            <a:endParaRPr lang="en" sz="1400" b="1" dirty="0">
              <a:solidFill>
                <a:srgbClr val="FF0000"/>
              </a:solidFill>
            </a:endParaRPr>
          </a:p>
          <a:p>
            <a:pPr marL="457200" lvl="0" indent="-317500" rtl="0">
              <a:spcBef>
                <a:spcPts val="0"/>
              </a:spcBef>
              <a:buSzPct val="100000"/>
              <a:buAutoNum type="arabicParenR"/>
            </a:pPr>
            <a:r>
              <a:rPr lang="en" sz="1400" dirty="0"/>
              <a:t>Locate web.php and fill in </a:t>
            </a:r>
            <a:r>
              <a:rPr lang="en" sz="1400" dirty="0" smtClean="0"/>
              <a:t>config and fill in </a:t>
            </a:r>
            <a:r>
              <a:rPr lang="en" sz="1400" b="1" dirty="0" smtClean="0"/>
              <a:t>cookieValidationKey </a:t>
            </a:r>
            <a:r>
              <a:rPr lang="en" sz="1400" b="1" dirty="0" smtClean="0">
                <a:solidFill>
                  <a:srgbClr val="FF0000"/>
                </a:solidFill>
              </a:rPr>
              <a:t>(taip apa2 je aksara) </a:t>
            </a:r>
            <a:endParaRPr sz="1400" b="1" dirty="0">
              <a:solidFill>
                <a:srgbClr val="FF0000"/>
              </a:solidFill>
            </a:endParaRPr>
          </a:p>
          <a:p>
            <a:pPr lvl="0" rtl="0">
              <a:spcBef>
                <a:spcPts val="0"/>
              </a:spcBef>
              <a:buNone/>
            </a:pPr>
            <a:endParaRPr sz="1400" b="1" dirty="0"/>
          </a:p>
        </p:txBody>
      </p:sp>
      <p:sp>
        <p:nvSpPr>
          <p:cNvPr id="125" name="Shape 125"/>
          <p:cNvSpPr txBox="1"/>
          <p:nvPr/>
        </p:nvSpPr>
        <p:spPr>
          <a:xfrm>
            <a:off x="1114025" y="3939225"/>
            <a:ext cx="1283400" cy="552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126" name="Shape 126" descr="Screen Shot 2016-07-27 at 5.31.21 PM.png"/>
          <p:cNvPicPr preferRelativeResize="0"/>
          <p:nvPr/>
        </p:nvPicPr>
        <p:blipFill>
          <a:blip r:embed="rId3">
            <a:alphaModFix/>
          </a:blip>
          <a:stretch>
            <a:fillRect/>
          </a:stretch>
        </p:blipFill>
        <p:spPr>
          <a:xfrm>
            <a:off x="1475656" y="3382142"/>
            <a:ext cx="4032448" cy="1277840"/>
          </a:xfrm>
          <a:prstGeom prst="rect">
            <a:avLst/>
          </a:prstGeom>
          <a:noFill/>
          <a:ln>
            <a:noFill/>
          </a:ln>
        </p:spPr>
      </p:pic>
      <p:cxnSp>
        <p:nvCxnSpPr>
          <p:cNvPr id="3" name="Straight Arrow Connector 2"/>
          <p:cNvCxnSpPr/>
          <p:nvPr/>
        </p:nvCxnSpPr>
        <p:spPr>
          <a:xfrm flipV="1">
            <a:off x="4788024" y="3382142"/>
            <a:ext cx="1224136" cy="638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48064" y="996821"/>
            <a:ext cx="3849131" cy="523220"/>
          </a:xfrm>
          <a:prstGeom prst="rect">
            <a:avLst/>
          </a:prstGeom>
          <a:noFill/>
        </p:spPr>
        <p:txBody>
          <a:bodyPr wrap="none" rtlCol="0">
            <a:spAutoFit/>
          </a:bodyPr>
          <a:lstStyle/>
          <a:p>
            <a:r>
              <a:rPr lang="ms-MY" dirty="0" smtClean="0">
                <a:solidFill>
                  <a:srgbClr val="FF0000"/>
                </a:solidFill>
              </a:rPr>
              <a:t>Tip:</a:t>
            </a:r>
          </a:p>
          <a:p>
            <a:r>
              <a:rPr lang="ms-MY" dirty="0" smtClean="0">
                <a:solidFill>
                  <a:srgbClr val="FF0000"/>
                </a:solidFill>
              </a:rPr>
              <a:t>***ctrl + p = utk carian dlm folder dlm subline**</a:t>
            </a:r>
            <a:endParaRPr lang="ms-MY"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65500" y="1151100"/>
            <a:ext cx="4045200" cy="1564500"/>
          </a:xfrm>
          <a:prstGeom prst="rect">
            <a:avLst/>
          </a:prstGeom>
        </p:spPr>
        <p:txBody>
          <a:bodyPr lIns="91425" tIns="91425" rIns="91425" bIns="91425" anchor="b" anchorCtr="0">
            <a:noAutofit/>
          </a:bodyPr>
          <a:lstStyle/>
          <a:p>
            <a:pPr lvl="0">
              <a:spcBef>
                <a:spcPts val="0"/>
              </a:spcBef>
              <a:buNone/>
            </a:pPr>
            <a:r>
              <a:rPr lang="en"/>
              <a:t>Run Your Yii2 App for the First Time</a:t>
            </a:r>
          </a:p>
        </p:txBody>
      </p:sp>
      <p:sp>
        <p:nvSpPr>
          <p:cNvPr id="132" name="Shape 132"/>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marL="0" lvl="0" indent="0" rtl="0">
              <a:spcBef>
                <a:spcPts val="0"/>
              </a:spcBef>
              <a:buNone/>
            </a:pPr>
            <a:r>
              <a:rPr lang="en-MY" sz="1400" dirty="0" smtClean="0">
                <a:solidFill>
                  <a:srgbClr val="FFFFFF"/>
                </a:solidFill>
              </a:rPr>
              <a:t>T</a:t>
            </a:r>
            <a:r>
              <a:rPr lang="en" sz="1400" dirty="0" smtClean="0">
                <a:solidFill>
                  <a:srgbClr val="FFFFFF"/>
                </a:solidFill>
              </a:rPr>
              <a:t>ype “ cd-your project destination-enter </a:t>
            </a:r>
          </a:p>
          <a:p>
            <a:pPr marL="0" lvl="0" indent="0" rtl="0">
              <a:spcBef>
                <a:spcPts val="0"/>
              </a:spcBef>
              <a:buNone/>
            </a:pPr>
            <a:r>
              <a:rPr lang="en" sz="1400" dirty="0" smtClean="0">
                <a:solidFill>
                  <a:srgbClr val="FFFFFF"/>
                </a:solidFill>
              </a:rPr>
              <a:t>Enter </a:t>
            </a:r>
            <a:r>
              <a:rPr lang="en" sz="1400" dirty="0">
                <a:solidFill>
                  <a:srgbClr val="FFFFFF"/>
                </a:solidFill>
              </a:rPr>
              <a:t>the command below and Run</a:t>
            </a:r>
          </a:p>
          <a:p>
            <a:pPr marL="457200" lvl="0" indent="457200" rtl="0">
              <a:spcBef>
                <a:spcPts val="0"/>
              </a:spcBef>
              <a:buNone/>
            </a:pPr>
            <a:r>
              <a:rPr lang="en" sz="1400" dirty="0">
                <a:solidFill>
                  <a:srgbClr val="2AA198"/>
                </a:solidFill>
                <a:highlight>
                  <a:srgbClr val="EFEFEF"/>
                </a:highlight>
                <a:latin typeface="Courier New"/>
                <a:ea typeface="Courier New"/>
                <a:cs typeface="Courier New"/>
                <a:sym typeface="Courier New"/>
              </a:rPr>
              <a:t>php yii serve</a:t>
            </a:r>
          </a:p>
          <a:p>
            <a:pPr lvl="0" rtl="0">
              <a:spcBef>
                <a:spcPts val="0"/>
              </a:spcBef>
              <a:buNone/>
            </a:pPr>
            <a:r>
              <a:rPr lang="en" sz="1400" dirty="0">
                <a:solidFill>
                  <a:srgbClr val="FFFFFF"/>
                </a:solidFill>
              </a:rPr>
              <a:t>Open </a:t>
            </a:r>
            <a:r>
              <a:rPr lang="en" sz="1400" u="sng" dirty="0">
                <a:solidFill>
                  <a:schemeClr val="hlink"/>
                </a:solidFill>
                <a:hlinkClick r:id="rId3"/>
              </a:rPr>
              <a:t>http://localhost:8080</a:t>
            </a:r>
            <a:r>
              <a:rPr lang="en" sz="1400" dirty="0">
                <a:solidFill>
                  <a:srgbClr val="FFFFFF"/>
                </a:solidFill>
              </a:rPr>
              <a:t> on browser</a:t>
            </a:r>
          </a:p>
          <a:p>
            <a:pPr marL="457200" lvl="0" indent="457200" rtl="0">
              <a:spcBef>
                <a:spcPts val="0"/>
              </a:spcBef>
              <a:buNone/>
            </a:pPr>
            <a:endParaRPr sz="1400" dirty="0">
              <a:solidFill>
                <a:srgbClr val="2AA198"/>
              </a:solidFill>
              <a:highlight>
                <a:srgbClr val="EFEFEF"/>
              </a:highlight>
              <a:latin typeface="Courier New"/>
              <a:ea typeface="Courier New"/>
              <a:cs typeface="Courier New"/>
              <a:sym typeface="Courier New"/>
            </a:endParaRPr>
          </a:p>
          <a:p>
            <a:pPr marL="457200" lvl="0" indent="457200" rtl="0">
              <a:spcBef>
                <a:spcPts val="0"/>
              </a:spcBef>
              <a:buNone/>
            </a:pPr>
            <a:endParaRPr sz="1400" dirty="0">
              <a:solidFill>
                <a:srgbClr val="2AA198"/>
              </a:solidFill>
              <a:highlight>
                <a:srgbClr val="EFEFEF"/>
              </a:highlight>
              <a:latin typeface="Courier New"/>
              <a:ea typeface="Courier New"/>
              <a:cs typeface="Courier New"/>
              <a:sym typeface="Courier New"/>
            </a:endParaRPr>
          </a:p>
          <a:p>
            <a:pPr marL="457200" lvl="0" indent="457200" rtl="0">
              <a:spcBef>
                <a:spcPts val="0"/>
              </a:spcBef>
              <a:buNone/>
            </a:pPr>
            <a:endParaRPr sz="1400" dirty="0">
              <a:solidFill>
                <a:srgbClr val="2AA198"/>
              </a:solidFill>
              <a:highlight>
                <a:srgbClr val="EFEFEF"/>
              </a:highlight>
              <a:latin typeface="Courier New"/>
              <a:ea typeface="Courier New"/>
              <a:cs typeface="Courier New"/>
              <a:sym typeface="Courier New"/>
            </a:endParaRPr>
          </a:p>
          <a:p>
            <a:pPr marL="457200" lvl="0" indent="457200" rtl="0">
              <a:spcBef>
                <a:spcPts val="0"/>
              </a:spcBef>
              <a:buNone/>
            </a:pPr>
            <a:endParaRPr sz="1400" dirty="0">
              <a:solidFill>
                <a:srgbClr val="2AA198"/>
              </a:solidFill>
              <a:highlight>
                <a:srgbClr val="EFEFEF"/>
              </a:highlight>
              <a:latin typeface="Courier New"/>
              <a:ea typeface="Courier New"/>
              <a:cs typeface="Courier New"/>
              <a:sym typeface="Courier New"/>
            </a:endParaRPr>
          </a:p>
        </p:txBody>
      </p:sp>
      <p:sp>
        <p:nvSpPr>
          <p:cNvPr id="133" name="Shape 133"/>
          <p:cNvSpPr txBox="1">
            <a:spLocks noGrp="1"/>
          </p:cNvSpPr>
          <p:nvPr>
            <p:ph type="subTitle" idx="1"/>
          </p:nvPr>
        </p:nvSpPr>
        <p:spPr>
          <a:xfrm>
            <a:off x="265500" y="2769001"/>
            <a:ext cx="4045200" cy="1269300"/>
          </a:xfrm>
          <a:prstGeom prst="rect">
            <a:avLst/>
          </a:prstGeom>
        </p:spPr>
        <p:txBody>
          <a:bodyPr lIns="91425" tIns="91425" rIns="91425" bIns="91425" anchor="t" anchorCtr="0">
            <a:noAutofit/>
          </a:bodyPr>
          <a:lstStyle/>
          <a:p>
            <a:pPr lvl="0">
              <a:spcBef>
                <a:spcPts val="0"/>
              </a:spcBef>
              <a:buNone/>
            </a:pPr>
            <a:endParaRPr/>
          </a:p>
        </p:txBody>
      </p:sp>
      <p:pic>
        <p:nvPicPr>
          <p:cNvPr id="134" name="Shape 134" descr="Screen Shot 2016-07-27 at 9.40.14 PM.png"/>
          <p:cNvPicPr preferRelativeResize="0"/>
          <p:nvPr/>
        </p:nvPicPr>
        <p:blipFill rotWithShape="1">
          <a:blip r:embed="rId4">
            <a:alphaModFix/>
          </a:blip>
          <a:srcRect b="43165"/>
          <a:stretch/>
        </p:blipFill>
        <p:spPr>
          <a:xfrm>
            <a:off x="4738425" y="2227212"/>
            <a:ext cx="4239125" cy="2352874"/>
          </a:xfrm>
          <a:prstGeom prst="rect">
            <a:avLst/>
          </a:prstGeom>
          <a:noFill/>
          <a:ln>
            <a:noFill/>
          </a:ln>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4008" t="22869" r="15040" b="31037"/>
          <a:stretch/>
        </p:blipFill>
        <p:spPr bwMode="auto">
          <a:xfrm>
            <a:off x="539552" y="2679800"/>
            <a:ext cx="3736156" cy="190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1256050"/>
            <a:ext cx="8520600" cy="2030700"/>
          </a:xfrm>
          <a:prstGeom prst="rect">
            <a:avLst/>
          </a:prstGeom>
        </p:spPr>
        <p:txBody>
          <a:bodyPr lIns="91425" tIns="91425" rIns="91425" bIns="91425" anchor="b" anchorCtr="0">
            <a:noAutofit/>
          </a:bodyPr>
          <a:lstStyle/>
          <a:p>
            <a:pPr lvl="0">
              <a:spcBef>
                <a:spcPts val="0"/>
              </a:spcBef>
              <a:buNone/>
            </a:pPr>
            <a:r>
              <a:rPr lang="en" sz="4800"/>
              <a:t>Setup Database</a:t>
            </a:r>
          </a:p>
        </p:txBody>
      </p:sp>
      <p:sp>
        <p:nvSpPr>
          <p:cNvPr id="140" name="Shape 140"/>
          <p:cNvSpPr txBox="1">
            <a:spLocks noGrp="1"/>
          </p:cNvSpPr>
          <p:nvPr>
            <p:ph type="body" idx="1"/>
          </p:nvPr>
        </p:nvSpPr>
        <p:spPr>
          <a:xfrm>
            <a:off x="311700" y="3369225"/>
            <a:ext cx="8520600" cy="1281900"/>
          </a:xfrm>
          <a:prstGeom prst="rect">
            <a:avLst/>
          </a:prstGeom>
        </p:spPr>
        <p:txBody>
          <a:bodyPr lIns="91425" tIns="91425" rIns="91425" bIns="91425" anchor="t" anchorCtr="0">
            <a:noAutofit/>
          </a:bodyPr>
          <a:lstStyle/>
          <a:p>
            <a:pPr lvl="0">
              <a:spcBef>
                <a:spcPts val="0"/>
              </a:spcBef>
              <a:buNone/>
            </a:pPr>
            <a:r>
              <a:rPr lang="en"/>
              <a:t>Create database name “myfirstyii2”</a:t>
            </a:r>
          </a:p>
        </p:txBody>
      </p:sp>
      <p:pic>
        <p:nvPicPr>
          <p:cNvPr id="141" name="Shape 141" descr="database_0.png"/>
          <p:cNvPicPr preferRelativeResize="0"/>
          <p:nvPr/>
        </p:nvPicPr>
        <p:blipFill>
          <a:blip r:embed="rId3">
            <a:alphaModFix/>
          </a:blip>
          <a:stretch>
            <a:fillRect/>
          </a:stretch>
        </p:blipFill>
        <p:spPr>
          <a:xfrm>
            <a:off x="926375" y="2299350"/>
            <a:ext cx="1263975" cy="139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rtl="0">
              <a:spcBef>
                <a:spcPts val="0"/>
              </a:spcBef>
              <a:buNone/>
            </a:pPr>
            <a:r>
              <a:rPr lang="en">
                <a:solidFill>
                  <a:schemeClr val="dk2"/>
                </a:solidFill>
              </a:rPr>
              <a:t>Configuration</a:t>
            </a:r>
          </a:p>
        </p:txBody>
      </p:sp>
      <p:sp>
        <p:nvSpPr>
          <p:cNvPr id="147" name="Shape 147"/>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rtl="0">
              <a:spcBef>
                <a:spcPts val="0"/>
              </a:spcBef>
              <a:buNone/>
            </a:pPr>
            <a:r>
              <a:rPr lang="en">
                <a:solidFill>
                  <a:srgbClr val="000000"/>
                </a:solidFill>
              </a:rPr>
              <a:t>Day 2 - Getting Started</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1010</Words>
  <Application>Microsoft Office PowerPoint</Application>
  <PresentationFormat>On-screen Show (16:9)</PresentationFormat>
  <Paragraphs>165</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geometric</vt:lpstr>
      <vt:lpstr>DAY 2 - Getting Started</vt:lpstr>
      <vt:lpstr>Yii2 Introduction</vt:lpstr>
      <vt:lpstr>Setup Environment</vt:lpstr>
      <vt:lpstr>Preparation</vt:lpstr>
      <vt:lpstr>Installing Yii2 Application via Terminal</vt:lpstr>
      <vt:lpstr>Installing Yii2 Application from an Archive File</vt:lpstr>
      <vt:lpstr>Run Your Yii2 App for the First Time</vt:lpstr>
      <vt:lpstr>Setup Database</vt:lpstr>
      <vt:lpstr>Configuration</vt:lpstr>
      <vt:lpstr>PowerPoint Presentation</vt:lpstr>
      <vt:lpstr>Configure Database Connection</vt:lpstr>
      <vt:lpstr>Enable prettyURL</vt:lpstr>
      <vt:lpstr>Create .htaccess</vt:lpstr>
      <vt:lpstr>Application Component </vt:lpstr>
      <vt:lpstr>PowerPoint Presentation</vt:lpstr>
      <vt:lpstr>Yii2 MVC Concept</vt:lpstr>
      <vt:lpstr>Yii2 MVC Analogy</vt:lpstr>
      <vt:lpstr>Model</vt:lpstr>
      <vt:lpstr>Attributes</vt:lpstr>
      <vt:lpstr>Validation Rules</vt:lpstr>
      <vt:lpstr>View</vt:lpstr>
      <vt:lpstr>Creating View</vt:lpstr>
      <vt:lpstr>Exercise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 Getting Started</dc:title>
  <cp:lastModifiedBy>user3</cp:lastModifiedBy>
  <cp:revision>13</cp:revision>
  <dcterms:modified xsi:type="dcterms:W3CDTF">2016-08-02T03:40:38Z</dcterms:modified>
</cp:coreProperties>
</file>